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Fira Sans" charset="1" panose="020B0503050000020004"/>
      <p:regular r:id="rId12"/>
    </p:embeddedFont>
    <p:embeddedFont>
      <p:font typeface="Fira Sans Bold" charset="1" panose="020B0803050000020004"/>
      <p:regular r:id="rId13"/>
    </p:embeddedFont>
    <p:embeddedFont>
      <p:font typeface="Fira Sans Italics" charset="1" panose="020B0503050000020004"/>
      <p:regular r:id="rId14"/>
    </p:embeddedFont>
    <p:embeddedFont>
      <p:font typeface="Fira Sans Bold Italics" charset="1" panose="020B0803050000020004"/>
      <p:regular r:id="rId15"/>
    </p:embeddedFont>
    <p:embeddedFont>
      <p:font typeface="Fira Sans Thin" charset="1" panose="020B0303050000020004"/>
      <p:regular r:id="rId16"/>
    </p:embeddedFont>
    <p:embeddedFont>
      <p:font typeface="Fira Sans Thin Italics" charset="1" panose="020B0303050000020004"/>
      <p:regular r:id="rId17"/>
    </p:embeddedFont>
    <p:embeddedFont>
      <p:font typeface="Fira Sans Extra-Light" charset="1" panose="020B0403050000020004"/>
      <p:regular r:id="rId18"/>
    </p:embeddedFont>
    <p:embeddedFont>
      <p:font typeface="Fira Sans Extra-Light Italics" charset="1" panose="020B0403050000020004"/>
      <p:regular r:id="rId19"/>
    </p:embeddedFont>
    <p:embeddedFont>
      <p:font typeface="Fira Sans Light" charset="1" panose="020B0403050000020004"/>
      <p:regular r:id="rId20"/>
    </p:embeddedFont>
    <p:embeddedFont>
      <p:font typeface="Fira Sans Light Italics" charset="1" panose="020B0403050000020004"/>
      <p:regular r:id="rId21"/>
    </p:embeddedFont>
    <p:embeddedFont>
      <p:font typeface="Fira Sans Medium" charset="1" panose="020B0603050000020004"/>
      <p:regular r:id="rId22"/>
    </p:embeddedFont>
    <p:embeddedFont>
      <p:font typeface="Fira Sans Medium Italics" charset="1" panose="020B0603050000020004"/>
      <p:regular r:id="rId23"/>
    </p:embeddedFont>
    <p:embeddedFont>
      <p:font typeface="Fira Sans Semi-Bold" charset="1" panose="020B0603050000020004"/>
      <p:regular r:id="rId24"/>
    </p:embeddedFont>
    <p:embeddedFont>
      <p:font typeface="Fira Sans Semi-Bold Italics" charset="1" panose="020B0703050000020004"/>
      <p:regular r:id="rId25"/>
    </p:embeddedFont>
    <p:embeddedFont>
      <p:font typeface="Fira Sans Ultra-Bold" charset="1" panose="020B0903050000020004"/>
      <p:regular r:id="rId26"/>
    </p:embeddedFont>
    <p:embeddedFont>
      <p:font typeface="Fira Sans Ultra-Bold Italics" charset="1" panose="020B0903050000020004"/>
      <p:regular r:id="rId27"/>
    </p:embeddedFont>
    <p:embeddedFont>
      <p:font typeface="Fira Sans Heavy" charset="1" panose="020B0A03050000020004"/>
      <p:regular r:id="rId28"/>
    </p:embeddedFont>
    <p:embeddedFont>
      <p:font typeface="Fira Sans Heavy Italics" charset="1" panose="020B0A0305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8" id="8"/>
          <p:cNvGrpSpPr/>
          <p:nvPr/>
        </p:nvGrpSpPr>
        <p:grpSpPr>
          <a:xfrm rot="0">
            <a:off x="1028700" y="1028700"/>
            <a:ext cx="4212844" cy="586200"/>
            <a:chOff x="0" y="0"/>
            <a:chExt cx="5617125" cy="781600"/>
          </a:xfrm>
        </p:grpSpPr>
        <p:sp>
          <p:nvSpPr>
            <p:cNvPr name="TextBox 9" id="9"/>
            <p:cNvSpPr txBox="true"/>
            <p:nvPr/>
          </p:nvSpPr>
          <p:spPr>
            <a:xfrm rot="0">
              <a:off x="1293956" y="104415"/>
              <a:ext cx="4323169" cy="525145"/>
            </a:xfrm>
            <a:prstGeom prst="rect">
              <a:avLst/>
            </a:prstGeom>
          </p:spPr>
          <p:txBody>
            <a:bodyPr anchor="t" rtlCol="false" tIns="0" lIns="0" bIns="0" rIns="0">
              <a:spAutoFit/>
            </a:bodyPr>
            <a:lstStyle/>
            <a:p>
              <a:pPr>
                <a:lnSpc>
                  <a:spcPts val="3359"/>
                </a:lnSpc>
                <a:spcBef>
                  <a:spcPct val="0"/>
                </a:spcBef>
              </a:pPr>
              <a:r>
                <a:rPr lang="en-US" sz="2400">
                  <a:solidFill>
                    <a:srgbClr val="000000"/>
                  </a:solidFill>
                  <a:latin typeface="Fira Sans Medium"/>
                </a:rPr>
                <a:t> 232 JAVA SL - GROUP 4</a:t>
              </a:r>
            </a:p>
          </p:txBody>
        </p:sp>
        <p:sp>
          <p:nvSpPr>
            <p:cNvPr name="Freeform 10" id="10"/>
            <p:cNvSpPr/>
            <p:nvPr/>
          </p:nvSpPr>
          <p:spPr>
            <a:xfrm flipH="false" flipV="false" rot="0">
              <a:off x="0" y="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1028700" y="2924950"/>
            <a:ext cx="8831150" cy="4437156"/>
            <a:chOff x="0" y="0"/>
            <a:chExt cx="11774867" cy="5916208"/>
          </a:xfrm>
        </p:grpSpPr>
        <p:sp>
          <p:nvSpPr>
            <p:cNvPr name="TextBox 12" id="12"/>
            <p:cNvSpPr txBox="true"/>
            <p:nvPr/>
          </p:nvSpPr>
          <p:spPr>
            <a:xfrm rot="0">
              <a:off x="0" y="0"/>
              <a:ext cx="11774867" cy="514350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HOUSEKEEPER SCHEDULING SYSTEM</a:t>
              </a:r>
            </a:p>
          </p:txBody>
        </p:sp>
        <p:sp>
          <p:nvSpPr>
            <p:cNvPr name="TextBox 13" id="13"/>
            <p:cNvSpPr txBox="true"/>
            <p:nvPr/>
          </p:nvSpPr>
          <p:spPr>
            <a:xfrm rot="0">
              <a:off x="0" y="5369049"/>
              <a:ext cx="10548788" cy="5471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Fira Sans Light"/>
                </a:rPr>
                <a:t>We love to clean and it shows!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418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4754647" y="2314575"/>
            <a:ext cx="7226947" cy="7106898"/>
          </a:xfrm>
          <a:custGeom>
            <a:avLst/>
            <a:gdLst/>
            <a:ahLst/>
            <a:cxnLst/>
            <a:rect r="r" b="b" t="t" l="l"/>
            <a:pathLst>
              <a:path h="7106898" w="7226947">
                <a:moveTo>
                  <a:pt x="0" y="0"/>
                </a:moveTo>
                <a:lnTo>
                  <a:pt x="7226947" y="0"/>
                </a:lnTo>
                <a:lnTo>
                  <a:pt x="7226947" y="7106898"/>
                </a:lnTo>
                <a:lnTo>
                  <a:pt x="0" y="7106898"/>
                </a:lnTo>
                <a:lnTo>
                  <a:pt x="0" y="0"/>
                </a:lnTo>
                <a:close/>
              </a:path>
            </a:pathLst>
          </a:custGeom>
          <a:blipFill>
            <a:blip r:embed="rId2"/>
            <a:stretch>
              <a:fillRect l="0" t="0" r="0" b="0"/>
            </a:stretch>
          </a:blipFill>
        </p:spPr>
      </p:sp>
      <p:sp>
        <p:nvSpPr>
          <p:cNvPr name="TextBox 9" id="9"/>
          <p:cNvSpPr txBox="true"/>
          <p:nvPr/>
        </p:nvSpPr>
        <p:spPr>
          <a:xfrm rot="0">
            <a:off x="1028700" y="1028700"/>
            <a:ext cx="10259579"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ER DIAGRAM</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4649353" y="2787572"/>
            <a:ext cx="7318866" cy="6648436"/>
          </a:xfrm>
          <a:custGeom>
            <a:avLst/>
            <a:gdLst/>
            <a:ahLst/>
            <a:cxnLst/>
            <a:rect r="r" b="b" t="t" l="l"/>
            <a:pathLst>
              <a:path h="6648436" w="7318866">
                <a:moveTo>
                  <a:pt x="0" y="0"/>
                </a:moveTo>
                <a:lnTo>
                  <a:pt x="7318867" y="0"/>
                </a:lnTo>
                <a:lnTo>
                  <a:pt x="7318867" y="6648436"/>
                </a:lnTo>
                <a:lnTo>
                  <a:pt x="0" y="6648436"/>
                </a:lnTo>
                <a:lnTo>
                  <a:pt x="0" y="0"/>
                </a:lnTo>
                <a:close/>
              </a:path>
            </a:pathLst>
          </a:custGeom>
          <a:blipFill>
            <a:blip r:embed="rId2"/>
            <a:stretch>
              <a:fillRect l="0" t="0" r="0" b="0"/>
            </a:stretch>
          </a:blipFill>
        </p:spPr>
      </p:sp>
      <p:sp>
        <p:nvSpPr>
          <p:cNvPr name="TextBox 7" id="7"/>
          <p:cNvSpPr txBox="true"/>
          <p:nvPr/>
        </p:nvSpPr>
        <p:spPr>
          <a:xfrm rot="0">
            <a:off x="1028700" y="962025"/>
            <a:ext cx="8224251" cy="981075"/>
          </a:xfrm>
          <a:prstGeom prst="rect">
            <a:avLst/>
          </a:prstGeom>
        </p:spPr>
        <p:txBody>
          <a:bodyPr anchor="t" rtlCol="false" tIns="0" lIns="0" bIns="0" rIns="0">
            <a:spAutoFit/>
          </a:bodyPr>
          <a:lstStyle/>
          <a:p>
            <a:pPr>
              <a:lnSpc>
                <a:spcPts val="7800"/>
              </a:lnSpc>
              <a:spcBef>
                <a:spcPct val="0"/>
              </a:spcBef>
            </a:pPr>
            <a:r>
              <a:rPr lang="en-US" sz="6000" spc="-60">
                <a:solidFill>
                  <a:srgbClr val="000000"/>
                </a:solidFill>
                <a:latin typeface="Fira Sans Medium"/>
              </a:rPr>
              <a:t>PROJECT ARCHITECTURE</a:t>
            </a:r>
          </a:p>
        </p:txBody>
      </p:sp>
      <p:sp>
        <p:nvSpPr>
          <p:cNvPr name="TextBox 8" id="8"/>
          <p:cNvSpPr txBox="true"/>
          <p:nvPr/>
        </p:nvSpPr>
        <p:spPr>
          <a:xfrm rot="0">
            <a:off x="15372444" y="1146232"/>
            <a:ext cx="2037457" cy="290158"/>
          </a:xfrm>
          <a:prstGeom prst="rect">
            <a:avLst/>
          </a:prstGeom>
        </p:spPr>
        <p:txBody>
          <a:bodyPr anchor="t" rtlCol="false" tIns="0" lIns="0" bIns="0" rIns="0">
            <a:spAutoFit/>
          </a:bodyPr>
          <a:lstStyle/>
          <a:p>
            <a:pPr algn="r">
              <a:lnSpc>
                <a:spcPts val="2380"/>
              </a:lnSpc>
              <a:spcBef>
                <a:spcPct val="0"/>
              </a:spcBef>
            </a:pPr>
            <a:r>
              <a:rPr lang="en-US" sz="1700">
                <a:solidFill>
                  <a:srgbClr val="F4F4F4"/>
                </a:solidFill>
                <a:latin typeface="Fira Sans"/>
              </a:rPr>
              <a:t>Back to Agenda Page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028700" y="1671638"/>
            <a:ext cx="16230600" cy="7869044"/>
          </a:xfrm>
          <a:custGeom>
            <a:avLst/>
            <a:gdLst/>
            <a:ahLst/>
            <a:cxnLst/>
            <a:rect r="r" b="b" t="t" l="l"/>
            <a:pathLst>
              <a:path h="7869044" w="16230600">
                <a:moveTo>
                  <a:pt x="0" y="0"/>
                </a:moveTo>
                <a:lnTo>
                  <a:pt x="16230600" y="0"/>
                </a:lnTo>
                <a:lnTo>
                  <a:pt x="16230600" y="7869044"/>
                </a:lnTo>
                <a:lnTo>
                  <a:pt x="0" y="7869044"/>
                </a:lnTo>
                <a:lnTo>
                  <a:pt x="0" y="0"/>
                </a:lnTo>
                <a:close/>
              </a:path>
            </a:pathLst>
          </a:custGeom>
          <a:blipFill>
            <a:blip r:embed="rId2"/>
            <a:stretch>
              <a:fillRect l="0" t="0" r="-3032" b="0"/>
            </a:stretch>
          </a:blipFill>
        </p:spPr>
      </p:sp>
      <p:sp>
        <p:nvSpPr>
          <p:cNvPr name="TextBox 7" id="7"/>
          <p:cNvSpPr txBox="true"/>
          <p:nvPr/>
        </p:nvSpPr>
        <p:spPr>
          <a:xfrm rot="0">
            <a:off x="0" y="421071"/>
            <a:ext cx="6728160" cy="1100957"/>
          </a:xfrm>
          <a:prstGeom prst="rect">
            <a:avLst/>
          </a:prstGeom>
        </p:spPr>
        <p:txBody>
          <a:bodyPr anchor="t" rtlCol="false" tIns="0" lIns="0" bIns="0" rIns="0">
            <a:spAutoFit/>
          </a:bodyPr>
          <a:lstStyle/>
          <a:p>
            <a:pPr algn="ctr" marL="0" indent="0" lvl="0">
              <a:lnSpc>
                <a:spcPts val="9142"/>
              </a:lnSpc>
              <a:spcBef>
                <a:spcPct val="0"/>
              </a:spcBef>
            </a:pPr>
            <a:r>
              <a:rPr lang="en-US" sz="6530">
                <a:solidFill>
                  <a:srgbClr val="F4F4F4"/>
                </a:solidFill>
                <a:latin typeface="Abril Fatface"/>
              </a:rPr>
              <a:t>MAIN LOGIN</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06063" y="1671637"/>
            <a:ext cx="16553237" cy="7913340"/>
          </a:xfrm>
          <a:custGeom>
            <a:avLst/>
            <a:gdLst/>
            <a:ahLst/>
            <a:cxnLst/>
            <a:rect r="r" b="b" t="t" l="l"/>
            <a:pathLst>
              <a:path h="7913340" w="16553237">
                <a:moveTo>
                  <a:pt x="0" y="0"/>
                </a:moveTo>
                <a:lnTo>
                  <a:pt x="16553237" y="0"/>
                </a:lnTo>
                <a:lnTo>
                  <a:pt x="16553237" y="7913341"/>
                </a:lnTo>
                <a:lnTo>
                  <a:pt x="0" y="7913341"/>
                </a:lnTo>
                <a:lnTo>
                  <a:pt x="0" y="0"/>
                </a:lnTo>
                <a:close/>
              </a:path>
            </a:pathLst>
          </a:custGeom>
          <a:blipFill>
            <a:blip r:embed="rId2"/>
            <a:stretch>
              <a:fillRect l="0" t="0" r="0" b="0"/>
            </a:stretch>
          </a:blipFill>
        </p:spPr>
      </p:sp>
      <p:sp>
        <p:nvSpPr>
          <p:cNvPr name="TextBox 7" id="7"/>
          <p:cNvSpPr txBox="true"/>
          <p:nvPr/>
        </p:nvSpPr>
        <p:spPr>
          <a:xfrm rot="0">
            <a:off x="0" y="192551"/>
            <a:ext cx="6880547" cy="1100957"/>
          </a:xfrm>
          <a:prstGeom prst="rect">
            <a:avLst/>
          </a:prstGeom>
        </p:spPr>
        <p:txBody>
          <a:bodyPr anchor="t" rtlCol="false" tIns="0" lIns="0" bIns="0" rIns="0">
            <a:spAutoFit/>
          </a:bodyPr>
          <a:lstStyle/>
          <a:p>
            <a:pPr algn="ctr" marL="0" indent="0" lvl="0">
              <a:lnSpc>
                <a:spcPts val="9142"/>
              </a:lnSpc>
              <a:spcBef>
                <a:spcPct val="0"/>
              </a:spcBef>
            </a:pPr>
            <a:r>
              <a:rPr lang="en-US" sz="6530">
                <a:solidFill>
                  <a:srgbClr val="F4F4F4"/>
                </a:solidFill>
                <a:latin typeface="Abril Fatface"/>
              </a:rPr>
              <a:t>ADMIN LOGIN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644794" y="1698823"/>
            <a:ext cx="16797443" cy="7894886"/>
          </a:xfrm>
          <a:custGeom>
            <a:avLst/>
            <a:gdLst/>
            <a:ahLst/>
            <a:cxnLst/>
            <a:rect r="r" b="b" t="t" l="l"/>
            <a:pathLst>
              <a:path h="7894886" w="16797443">
                <a:moveTo>
                  <a:pt x="0" y="0"/>
                </a:moveTo>
                <a:lnTo>
                  <a:pt x="16797443" y="0"/>
                </a:lnTo>
                <a:lnTo>
                  <a:pt x="16797443" y="7894885"/>
                </a:lnTo>
                <a:lnTo>
                  <a:pt x="0" y="7894885"/>
                </a:lnTo>
                <a:lnTo>
                  <a:pt x="0" y="0"/>
                </a:lnTo>
                <a:close/>
              </a:path>
            </a:pathLst>
          </a:custGeom>
          <a:blipFill>
            <a:blip r:embed="rId2"/>
            <a:stretch>
              <a:fillRect l="0" t="0" r="0" b="0"/>
            </a:stretch>
          </a:blipFill>
        </p:spPr>
      </p:sp>
      <p:sp>
        <p:nvSpPr>
          <p:cNvPr name="TextBox 7" id="7"/>
          <p:cNvSpPr txBox="true"/>
          <p:nvPr/>
        </p:nvSpPr>
        <p:spPr>
          <a:xfrm rot="0">
            <a:off x="196883" y="430596"/>
            <a:ext cx="8710191" cy="1909218"/>
          </a:xfrm>
          <a:prstGeom prst="rect">
            <a:avLst/>
          </a:prstGeom>
        </p:spPr>
        <p:txBody>
          <a:bodyPr anchor="t" rtlCol="false" tIns="0" lIns="0" bIns="0" rIns="0">
            <a:spAutoFit/>
          </a:bodyPr>
          <a:lstStyle/>
          <a:p>
            <a:pPr algn="ctr">
              <a:lnSpc>
                <a:spcPts val="7711"/>
              </a:lnSpc>
            </a:pPr>
            <a:r>
              <a:rPr lang="en-US" sz="5508">
                <a:solidFill>
                  <a:srgbClr val="F4F4F4"/>
                </a:solidFill>
                <a:latin typeface="Abril Fatface"/>
              </a:rPr>
              <a:t>ADMIN REGISTRATION</a:t>
            </a:r>
          </a:p>
          <a:p>
            <a:pPr algn="ctr" marL="0" indent="0" lvl="0">
              <a:lnSpc>
                <a:spcPts val="7711"/>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69568" y="1519558"/>
            <a:ext cx="16929624" cy="8041572"/>
          </a:xfrm>
          <a:custGeom>
            <a:avLst/>
            <a:gdLst/>
            <a:ahLst/>
            <a:cxnLst/>
            <a:rect r="r" b="b" t="t" l="l"/>
            <a:pathLst>
              <a:path h="8041572" w="16929624">
                <a:moveTo>
                  <a:pt x="0" y="0"/>
                </a:moveTo>
                <a:lnTo>
                  <a:pt x="16929624" y="0"/>
                </a:lnTo>
                <a:lnTo>
                  <a:pt x="16929624" y="8041572"/>
                </a:lnTo>
                <a:lnTo>
                  <a:pt x="0" y="8041572"/>
                </a:lnTo>
                <a:lnTo>
                  <a:pt x="0" y="0"/>
                </a:lnTo>
                <a:close/>
              </a:path>
            </a:pathLst>
          </a:custGeom>
          <a:blipFill>
            <a:blip r:embed="rId2"/>
            <a:stretch>
              <a:fillRect l="0" t="0" r="0" b="0"/>
            </a:stretch>
          </a:blipFill>
        </p:spPr>
      </p:sp>
      <p:sp>
        <p:nvSpPr>
          <p:cNvPr name="TextBox 7" id="7"/>
          <p:cNvSpPr txBox="true"/>
          <p:nvPr/>
        </p:nvSpPr>
        <p:spPr>
          <a:xfrm rot="0">
            <a:off x="621905" y="19255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ADMIN DASHBOARD</a:t>
            </a:r>
          </a:p>
          <a:p>
            <a:pPr algn="ctr" marL="0" indent="0" lvl="0">
              <a:lnSpc>
                <a:spcPts val="914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066800" y="1671638"/>
            <a:ext cx="16685542" cy="7894347"/>
          </a:xfrm>
          <a:custGeom>
            <a:avLst/>
            <a:gdLst/>
            <a:ahLst/>
            <a:cxnLst/>
            <a:rect r="r" b="b" t="t" l="l"/>
            <a:pathLst>
              <a:path h="7894347" w="16685542">
                <a:moveTo>
                  <a:pt x="0" y="0"/>
                </a:moveTo>
                <a:lnTo>
                  <a:pt x="16685542" y="0"/>
                </a:lnTo>
                <a:lnTo>
                  <a:pt x="16685542" y="7894347"/>
                </a:lnTo>
                <a:lnTo>
                  <a:pt x="0" y="7894347"/>
                </a:lnTo>
                <a:lnTo>
                  <a:pt x="0" y="0"/>
                </a:lnTo>
                <a:close/>
              </a:path>
            </a:pathLst>
          </a:custGeom>
          <a:blipFill>
            <a:blip r:embed="rId2"/>
            <a:stretch>
              <a:fillRect l="0" t="0" r="0" b="0"/>
            </a:stretch>
          </a:blipFill>
        </p:spPr>
      </p:sp>
      <p:sp>
        <p:nvSpPr>
          <p:cNvPr name="TextBox 7" id="7"/>
          <p:cNvSpPr txBox="true"/>
          <p:nvPr/>
        </p:nvSpPr>
        <p:spPr>
          <a:xfrm rot="0">
            <a:off x="196883" y="421071"/>
            <a:ext cx="10878310"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ASSIGN HOUSEKEEPER</a:t>
            </a:r>
          </a:p>
          <a:p>
            <a:pPr algn="ctr" marL="0" indent="0" lvl="0">
              <a:lnSpc>
                <a:spcPts val="914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61249" y="1671637"/>
            <a:ext cx="16765501" cy="7921699"/>
          </a:xfrm>
          <a:custGeom>
            <a:avLst/>
            <a:gdLst/>
            <a:ahLst/>
            <a:cxnLst/>
            <a:rect r="r" b="b" t="t" l="l"/>
            <a:pathLst>
              <a:path h="7921699" w="16765501">
                <a:moveTo>
                  <a:pt x="0" y="0"/>
                </a:moveTo>
                <a:lnTo>
                  <a:pt x="16765502" y="0"/>
                </a:lnTo>
                <a:lnTo>
                  <a:pt x="16765502" y="7921700"/>
                </a:lnTo>
                <a:lnTo>
                  <a:pt x="0" y="7921700"/>
                </a:lnTo>
                <a:lnTo>
                  <a:pt x="0" y="0"/>
                </a:lnTo>
                <a:close/>
              </a:path>
            </a:pathLst>
          </a:custGeom>
          <a:blipFill>
            <a:blip r:embed="rId2"/>
            <a:stretch>
              <a:fillRect l="0" t="0" r="0" b="0"/>
            </a:stretch>
          </a:blipFill>
        </p:spPr>
      </p:sp>
      <p:sp>
        <p:nvSpPr>
          <p:cNvPr name="TextBox 7" id="7"/>
          <p:cNvSpPr txBox="true"/>
          <p:nvPr/>
        </p:nvSpPr>
        <p:spPr>
          <a:xfrm rot="0">
            <a:off x="196883" y="42107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ADMIN FEEDBACK</a:t>
            </a:r>
          </a:p>
          <a:p>
            <a:pPr algn="ctr" marL="0" indent="0" lvl="0">
              <a:lnSpc>
                <a:spcPts val="914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620014" y="1706143"/>
            <a:ext cx="17067022" cy="7552157"/>
          </a:xfrm>
          <a:custGeom>
            <a:avLst/>
            <a:gdLst/>
            <a:ahLst/>
            <a:cxnLst/>
            <a:rect r="r" b="b" t="t" l="l"/>
            <a:pathLst>
              <a:path h="7552157" w="17067022">
                <a:moveTo>
                  <a:pt x="0" y="0"/>
                </a:moveTo>
                <a:lnTo>
                  <a:pt x="17067022" y="0"/>
                </a:lnTo>
                <a:lnTo>
                  <a:pt x="17067022" y="7552157"/>
                </a:lnTo>
                <a:lnTo>
                  <a:pt x="0" y="7552157"/>
                </a:lnTo>
                <a:lnTo>
                  <a:pt x="0" y="0"/>
                </a:lnTo>
                <a:close/>
              </a:path>
            </a:pathLst>
          </a:custGeom>
          <a:blipFill>
            <a:blip r:embed="rId2"/>
            <a:stretch>
              <a:fillRect l="0" t="0" r="0" b="0"/>
            </a:stretch>
          </a:blipFill>
        </p:spPr>
      </p:sp>
      <p:sp>
        <p:nvSpPr>
          <p:cNvPr name="TextBox 7" id="7"/>
          <p:cNvSpPr txBox="true"/>
          <p:nvPr/>
        </p:nvSpPr>
        <p:spPr>
          <a:xfrm rot="0">
            <a:off x="196883" y="421071"/>
            <a:ext cx="11064671"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REGISTER HOUSEKEEPER</a:t>
            </a:r>
          </a:p>
          <a:p>
            <a:pPr algn="ctr" marL="0" indent="0" lvl="0">
              <a:lnSpc>
                <a:spcPts val="9142"/>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028700" y="1671638"/>
            <a:ext cx="16361411" cy="7792122"/>
          </a:xfrm>
          <a:custGeom>
            <a:avLst/>
            <a:gdLst/>
            <a:ahLst/>
            <a:cxnLst/>
            <a:rect r="r" b="b" t="t" l="l"/>
            <a:pathLst>
              <a:path h="7792122" w="16361411">
                <a:moveTo>
                  <a:pt x="0" y="0"/>
                </a:moveTo>
                <a:lnTo>
                  <a:pt x="16361411" y="0"/>
                </a:lnTo>
                <a:lnTo>
                  <a:pt x="16361411" y="7792121"/>
                </a:lnTo>
                <a:lnTo>
                  <a:pt x="0" y="7792121"/>
                </a:lnTo>
                <a:lnTo>
                  <a:pt x="0" y="0"/>
                </a:lnTo>
                <a:close/>
              </a:path>
            </a:pathLst>
          </a:custGeom>
          <a:blipFill>
            <a:blip r:embed="rId2"/>
            <a:stretch>
              <a:fillRect l="0" t="0" r="0" b="0"/>
            </a:stretch>
          </a:blipFill>
        </p:spPr>
      </p:sp>
      <p:sp>
        <p:nvSpPr>
          <p:cNvPr name="TextBox 7" id="7"/>
          <p:cNvSpPr txBox="true"/>
          <p:nvPr/>
        </p:nvSpPr>
        <p:spPr>
          <a:xfrm rot="0">
            <a:off x="0" y="19255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STUDENT LOGIN</a:t>
            </a:r>
          </a:p>
          <a:p>
            <a:pPr algn="ctr" marL="0" indent="0" lvl="0">
              <a:lnSpc>
                <a:spcPts val="9142"/>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602255" y="444345"/>
            <a:ext cx="2695869" cy="233450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26986" r="0" b="-26986"/>
              </a:stretch>
            </a:blipFill>
          </p:spPr>
        </p:sp>
      </p:grpSp>
      <p:grpSp>
        <p:nvGrpSpPr>
          <p:cNvPr name="Group 8" id="8"/>
          <p:cNvGrpSpPr/>
          <p:nvPr/>
        </p:nvGrpSpPr>
        <p:grpSpPr>
          <a:xfrm rot="0">
            <a:off x="8966239" y="3008838"/>
            <a:ext cx="2695869" cy="2334501"/>
            <a:chOff x="0" y="0"/>
            <a:chExt cx="4282440" cy="3708400"/>
          </a:xfrm>
        </p:grpSpPr>
        <p:sp>
          <p:nvSpPr>
            <p:cNvPr name="Freeform 9" id="9"/>
            <p:cNvSpPr/>
            <p:nvPr/>
          </p:nvSpPr>
          <p:spPr>
            <a:xfrm flipH="false" flipV="false" rot="-5400000">
              <a:off x="287020" y="-287020"/>
              <a:ext cx="3708400" cy="4282440"/>
            </a:xfrm>
            <a:custGeom>
              <a:avLst/>
              <a:gdLst/>
              <a:ahLst/>
              <a:cxnLst/>
              <a:rect r="r" b="b" t="t" l="l"/>
              <a:pathLst>
                <a:path h="4282440" w="3708400">
                  <a:moveTo>
                    <a:pt x="3708400" y="3211830"/>
                  </a:moveTo>
                  <a:lnTo>
                    <a:pt x="3708400" y="1070610"/>
                  </a:lnTo>
                  <a:lnTo>
                    <a:pt x="1854200" y="0"/>
                  </a:lnTo>
                  <a:lnTo>
                    <a:pt x="0" y="1070610"/>
                  </a:lnTo>
                  <a:lnTo>
                    <a:pt x="0" y="3211830"/>
                  </a:lnTo>
                  <a:lnTo>
                    <a:pt x="1854200" y="4282440"/>
                  </a:lnTo>
                  <a:close/>
                </a:path>
              </a:pathLst>
            </a:custGeom>
            <a:blipFill>
              <a:blip r:embed="rId3"/>
              <a:stretch>
                <a:fillRect l="-27373" t="0" r="-27373" b="0"/>
              </a:stretch>
            </a:blipFill>
          </p:spPr>
        </p:sp>
      </p:grpSp>
      <p:grpSp>
        <p:nvGrpSpPr>
          <p:cNvPr name="Group 10" id="10"/>
          <p:cNvGrpSpPr/>
          <p:nvPr/>
        </p:nvGrpSpPr>
        <p:grpSpPr>
          <a:xfrm rot="0">
            <a:off x="7310651" y="5549944"/>
            <a:ext cx="2695869" cy="2334501"/>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24161" r="0" b="-24161"/>
              </a:stretch>
            </a:blipFill>
          </p:spPr>
        </p:sp>
      </p:grpSp>
      <p:grpSp>
        <p:nvGrpSpPr>
          <p:cNvPr name="Group 12" id="12"/>
          <p:cNvGrpSpPr/>
          <p:nvPr/>
        </p:nvGrpSpPr>
        <p:grpSpPr>
          <a:xfrm rot="0">
            <a:off x="5962717" y="8091049"/>
            <a:ext cx="2695869" cy="2334501"/>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15110" r="0" b="-15110"/>
              </a:stretch>
            </a:blipFill>
          </p:spPr>
        </p:sp>
      </p:grpSp>
      <p:grpSp>
        <p:nvGrpSpPr>
          <p:cNvPr name="Group 14" id="14"/>
          <p:cNvGrpSpPr/>
          <p:nvPr/>
        </p:nvGrpSpPr>
        <p:grpSpPr>
          <a:xfrm rot="0">
            <a:off x="13550377" y="1017796"/>
            <a:ext cx="4493889" cy="1386836"/>
            <a:chOff x="0" y="0"/>
            <a:chExt cx="5991852" cy="1849114"/>
          </a:xfrm>
        </p:grpSpPr>
        <p:sp>
          <p:nvSpPr>
            <p:cNvPr name="TextBox 15" id="1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1</a:t>
              </a:r>
            </a:p>
          </p:txBody>
        </p:sp>
        <p:sp>
          <p:nvSpPr>
            <p:cNvPr name="TextBox 16" id="16"/>
            <p:cNvSpPr txBox="true"/>
            <p:nvPr/>
          </p:nvSpPr>
          <p:spPr>
            <a:xfrm rot="0">
              <a:off x="0" y="662723"/>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Madem lakshmi Priyanka</a:t>
              </a:r>
            </a:p>
          </p:txBody>
        </p:sp>
        <p:sp>
          <p:nvSpPr>
            <p:cNvPr name="TextBox 17" id="17"/>
            <p:cNvSpPr txBox="true"/>
            <p:nvPr/>
          </p:nvSpPr>
          <p:spPr>
            <a:xfrm rot="0">
              <a:off x="0" y="130195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2576805</a:t>
              </a:r>
            </a:p>
          </p:txBody>
        </p:sp>
      </p:grpSp>
      <p:grpSp>
        <p:nvGrpSpPr>
          <p:cNvPr name="Group 18" id="18"/>
          <p:cNvGrpSpPr/>
          <p:nvPr/>
        </p:nvGrpSpPr>
        <p:grpSpPr>
          <a:xfrm rot="0">
            <a:off x="12521723" y="3591277"/>
            <a:ext cx="4493889" cy="1384933"/>
            <a:chOff x="0" y="0"/>
            <a:chExt cx="5991852" cy="1846577"/>
          </a:xfrm>
        </p:grpSpPr>
        <p:sp>
          <p:nvSpPr>
            <p:cNvPr name="TextBox 19" id="19"/>
            <p:cNvSpPr txBox="true"/>
            <p:nvPr/>
          </p:nvSpPr>
          <p:spPr>
            <a:xfrm rot="0">
              <a:off x="0" y="66018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Malladi Chathurya</a:t>
              </a:r>
            </a:p>
          </p:txBody>
        </p:sp>
        <p:sp>
          <p:nvSpPr>
            <p:cNvPr name="TextBox 20" id="20"/>
            <p:cNvSpPr txBox="true"/>
            <p:nvPr/>
          </p:nvSpPr>
          <p:spPr>
            <a:xfrm rot="0">
              <a:off x="0" y="1299419"/>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2576505</a:t>
              </a:r>
            </a:p>
          </p:txBody>
        </p:sp>
        <p:sp>
          <p:nvSpPr>
            <p:cNvPr name="TextBox 21" id="21"/>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2</a:t>
              </a:r>
            </a:p>
          </p:txBody>
        </p:sp>
      </p:grpSp>
      <p:grpSp>
        <p:nvGrpSpPr>
          <p:cNvPr name="Group 22" id="22"/>
          <p:cNvGrpSpPr/>
          <p:nvPr/>
        </p:nvGrpSpPr>
        <p:grpSpPr>
          <a:xfrm rot="0">
            <a:off x="10602255" y="6166499"/>
            <a:ext cx="4493889" cy="1383030"/>
            <a:chOff x="0" y="0"/>
            <a:chExt cx="5991852" cy="1844040"/>
          </a:xfrm>
        </p:grpSpPr>
        <p:sp>
          <p:nvSpPr>
            <p:cNvPr name="TextBox 23" id="23"/>
            <p:cNvSpPr txBox="true"/>
            <p:nvPr/>
          </p:nvSpPr>
          <p:spPr>
            <a:xfrm rot="0">
              <a:off x="0" y="657648"/>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MP Sriviji</a:t>
              </a:r>
            </a:p>
          </p:txBody>
        </p:sp>
        <p:sp>
          <p:nvSpPr>
            <p:cNvPr name="TextBox 24" id="24"/>
            <p:cNvSpPr txBox="true"/>
            <p:nvPr/>
          </p:nvSpPr>
          <p:spPr>
            <a:xfrm rot="0">
              <a:off x="0" y="1296882"/>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2577316</a:t>
              </a:r>
            </a:p>
          </p:txBody>
        </p:sp>
        <p:sp>
          <p:nvSpPr>
            <p:cNvPr name="TextBox 25" id="2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3</a:t>
              </a:r>
            </a:p>
          </p:txBody>
        </p:sp>
      </p:grpSp>
      <p:grpSp>
        <p:nvGrpSpPr>
          <p:cNvPr name="Group 26" id="26"/>
          <p:cNvGrpSpPr/>
          <p:nvPr/>
        </p:nvGrpSpPr>
        <p:grpSpPr>
          <a:xfrm rot="0">
            <a:off x="1028700" y="1417964"/>
            <a:ext cx="6113968" cy="2226464"/>
            <a:chOff x="0" y="0"/>
            <a:chExt cx="8151957" cy="2968618"/>
          </a:xfrm>
        </p:grpSpPr>
        <p:sp>
          <p:nvSpPr>
            <p:cNvPr name="TextBox 27" id="27"/>
            <p:cNvSpPr txBox="true"/>
            <p:nvPr/>
          </p:nvSpPr>
          <p:spPr>
            <a:xfrm rot="0">
              <a:off x="0" y="1685495"/>
              <a:ext cx="8151957" cy="1283123"/>
            </a:xfrm>
            <a:prstGeom prst="rect">
              <a:avLst/>
            </a:prstGeom>
          </p:spPr>
          <p:txBody>
            <a:bodyPr anchor="t" rtlCol="false" tIns="0" lIns="0" bIns="0" rIns="0">
              <a:spAutoFit/>
            </a:bodyPr>
            <a:lstStyle/>
            <a:p>
              <a:pPr>
                <a:lnSpc>
                  <a:spcPts val="3919"/>
                </a:lnSpc>
              </a:pPr>
              <a:r>
                <a:rPr lang="en-US" sz="2799">
                  <a:solidFill>
                    <a:srgbClr val="F4F4F4"/>
                  </a:solidFill>
                  <a:latin typeface="Fira Sans Light"/>
                </a:rPr>
                <a:t>World’s Best Team for Java Development!</a:t>
              </a:r>
            </a:p>
          </p:txBody>
        </p:sp>
        <p:sp>
          <p:nvSpPr>
            <p:cNvPr name="TextBox 28" id="28"/>
            <p:cNvSpPr txBox="true"/>
            <p:nvPr/>
          </p:nvSpPr>
          <p:spPr>
            <a:xfrm rot="0">
              <a:off x="0" y="-66675"/>
              <a:ext cx="8151957" cy="12858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Medium"/>
                </a:rPr>
                <a:t>Meet our Team</a:t>
              </a:r>
            </a:p>
          </p:txBody>
        </p:sp>
      </p:grpSp>
      <p:grpSp>
        <p:nvGrpSpPr>
          <p:cNvPr name="Group 29" id="29"/>
          <p:cNvGrpSpPr/>
          <p:nvPr/>
        </p:nvGrpSpPr>
        <p:grpSpPr>
          <a:xfrm rot="0">
            <a:off x="9144000" y="8566785"/>
            <a:ext cx="4493889" cy="1383030"/>
            <a:chOff x="0" y="0"/>
            <a:chExt cx="5991852" cy="1844040"/>
          </a:xfrm>
        </p:grpSpPr>
        <p:sp>
          <p:nvSpPr>
            <p:cNvPr name="TextBox 30" id="30"/>
            <p:cNvSpPr txBox="true"/>
            <p:nvPr/>
          </p:nvSpPr>
          <p:spPr>
            <a:xfrm rot="0">
              <a:off x="0" y="657648"/>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Mukilan Chakkarapani (TL)</a:t>
              </a:r>
            </a:p>
          </p:txBody>
        </p:sp>
        <p:sp>
          <p:nvSpPr>
            <p:cNvPr name="TextBox 31" id="31"/>
            <p:cNvSpPr txBox="true"/>
            <p:nvPr/>
          </p:nvSpPr>
          <p:spPr>
            <a:xfrm rot="0">
              <a:off x="0" y="1296882"/>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2575714</a:t>
              </a:r>
            </a:p>
          </p:txBody>
        </p:sp>
        <p:sp>
          <p:nvSpPr>
            <p:cNvPr name="TextBox 32" id="32"/>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4</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25354" y="1716364"/>
            <a:ext cx="16327270" cy="7847294"/>
          </a:xfrm>
          <a:custGeom>
            <a:avLst/>
            <a:gdLst/>
            <a:ahLst/>
            <a:cxnLst/>
            <a:rect r="r" b="b" t="t" l="l"/>
            <a:pathLst>
              <a:path h="7847294" w="16327270">
                <a:moveTo>
                  <a:pt x="0" y="0"/>
                </a:moveTo>
                <a:lnTo>
                  <a:pt x="16327270" y="0"/>
                </a:lnTo>
                <a:lnTo>
                  <a:pt x="16327270" y="7847294"/>
                </a:lnTo>
                <a:lnTo>
                  <a:pt x="0" y="7847294"/>
                </a:lnTo>
                <a:lnTo>
                  <a:pt x="0" y="0"/>
                </a:lnTo>
                <a:close/>
              </a:path>
            </a:pathLst>
          </a:custGeom>
          <a:blipFill>
            <a:blip r:embed="rId2"/>
            <a:stretch>
              <a:fillRect l="0" t="0" r="0" b="0"/>
            </a:stretch>
          </a:blipFill>
        </p:spPr>
      </p:sp>
      <p:sp>
        <p:nvSpPr>
          <p:cNvPr name="TextBox 7" id="7"/>
          <p:cNvSpPr txBox="true"/>
          <p:nvPr/>
        </p:nvSpPr>
        <p:spPr>
          <a:xfrm rot="0">
            <a:off x="196883" y="421071"/>
            <a:ext cx="11325577"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STUDENT REGISTRATION</a:t>
            </a:r>
          </a:p>
          <a:p>
            <a:pPr algn="ctr" marL="0" indent="0" lvl="0">
              <a:lnSpc>
                <a:spcPts val="9142"/>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650162" y="1588850"/>
            <a:ext cx="16987677" cy="8069147"/>
          </a:xfrm>
          <a:custGeom>
            <a:avLst/>
            <a:gdLst/>
            <a:ahLst/>
            <a:cxnLst/>
            <a:rect r="r" b="b" t="t" l="l"/>
            <a:pathLst>
              <a:path h="8069147" w="16987677">
                <a:moveTo>
                  <a:pt x="0" y="0"/>
                </a:moveTo>
                <a:lnTo>
                  <a:pt x="16987676" y="0"/>
                </a:lnTo>
                <a:lnTo>
                  <a:pt x="16987676" y="8069147"/>
                </a:lnTo>
                <a:lnTo>
                  <a:pt x="0" y="8069147"/>
                </a:lnTo>
                <a:lnTo>
                  <a:pt x="0" y="0"/>
                </a:lnTo>
                <a:close/>
              </a:path>
            </a:pathLst>
          </a:custGeom>
          <a:blipFill>
            <a:blip r:embed="rId2"/>
            <a:stretch>
              <a:fillRect l="0" t="0" r="0" b="0"/>
            </a:stretch>
          </a:blipFill>
        </p:spPr>
      </p:sp>
      <p:sp>
        <p:nvSpPr>
          <p:cNvPr name="TextBox 7" id="7"/>
          <p:cNvSpPr txBox="true"/>
          <p:nvPr/>
        </p:nvSpPr>
        <p:spPr>
          <a:xfrm rot="0">
            <a:off x="196883" y="421071"/>
            <a:ext cx="10691948"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STUDENT DASHBOARD</a:t>
            </a:r>
          </a:p>
          <a:p>
            <a:pPr algn="ctr" marL="0" indent="0" lvl="0">
              <a:lnSpc>
                <a:spcPts val="9142"/>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57800" y="1752111"/>
            <a:ext cx="16772399" cy="7987855"/>
          </a:xfrm>
          <a:custGeom>
            <a:avLst/>
            <a:gdLst/>
            <a:ahLst/>
            <a:cxnLst/>
            <a:rect r="r" b="b" t="t" l="l"/>
            <a:pathLst>
              <a:path h="7987855" w="16772399">
                <a:moveTo>
                  <a:pt x="0" y="0"/>
                </a:moveTo>
                <a:lnTo>
                  <a:pt x="16772400" y="0"/>
                </a:lnTo>
                <a:lnTo>
                  <a:pt x="16772400" y="7987855"/>
                </a:lnTo>
                <a:lnTo>
                  <a:pt x="0" y="7987855"/>
                </a:lnTo>
                <a:lnTo>
                  <a:pt x="0" y="0"/>
                </a:lnTo>
                <a:close/>
              </a:path>
            </a:pathLst>
          </a:custGeom>
          <a:blipFill>
            <a:blip r:embed="rId2"/>
            <a:stretch>
              <a:fillRect l="0" t="0" r="0" b="0"/>
            </a:stretch>
          </a:blipFill>
        </p:spPr>
      </p:sp>
      <p:sp>
        <p:nvSpPr>
          <p:cNvPr name="TextBox 7" id="7"/>
          <p:cNvSpPr txBox="true"/>
          <p:nvPr/>
        </p:nvSpPr>
        <p:spPr>
          <a:xfrm rot="0">
            <a:off x="0" y="487746"/>
            <a:ext cx="8097868"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RAISE REQUEST</a:t>
            </a:r>
          </a:p>
          <a:p>
            <a:pPr algn="ctr" marL="0" indent="0" lvl="0">
              <a:lnSpc>
                <a:spcPts val="9142"/>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08986" y="1761341"/>
            <a:ext cx="16964026" cy="8036707"/>
          </a:xfrm>
          <a:custGeom>
            <a:avLst/>
            <a:gdLst/>
            <a:ahLst/>
            <a:cxnLst/>
            <a:rect r="r" b="b" t="t" l="l"/>
            <a:pathLst>
              <a:path h="8036707" w="16964026">
                <a:moveTo>
                  <a:pt x="0" y="0"/>
                </a:moveTo>
                <a:lnTo>
                  <a:pt x="16964026" y="0"/>
                </a:lnTo>
                <a:lnTo>
                  <a:pt x="16964026" y="8036707"/>
                </a:lnTo>
                <a:lnTo>
                  <a:pt x="0" y="8036707"/>
                </a:lnTo>
                <a:lnTo>
                  <a:pt x="0" y="0"/>
                </a:lnTo>
                <a:close/>
              </a:path>
            </a:pathLst>
          </a:custGeom>
          <a:blipFill>
            <a:blip r:embed="rId2"/>
            <a:stretch>
              <a:fillRect l="0" t="0" r="0" b="0"/>
            </a:stretch>
          </a:blipFill>
        </p:spPr>
      </p:sp>
      <p:sp>
        <p:nvSpPr>
          <p:cNvPr name="TextBox 7" id="7"/>
          <p:cNvSpPr txBox="true"/>
          <p:nvPr/>
        </p:nvSpPr>
        <p:spPr>
          <a:xfrm rot="0">
            <a:off x="196883" y="421071"/>
            <a:ext cx="11400121"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AFTER REQUEST IS MADE</a:t>
            </a:r>
          </a:p>
          <a:p>
            <a:pPr algn="ctr" marL="0" indent="0" lvl="0">
              <a:lnSpc>
                <a:spcPts val="9142"/>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661391" y="1578946"/>
            <a:ext cx="17065110" cy="8105927"/>
          </a:xfrm>
          <a:custGeom>
            <a:avLst/>
            <a:gdLst/>
            <a:ahLst/>
            <a:cxnLst/>
            <a:rect r="r" b="b" t="t" l="l"/>
            <a:pathLst>
              <a:path h="8105927" w="17065110">
                <a:moveTo>
                  <a:pt x="0" y="0"/>
                </a:moveTo>
                <a:lnTo>
                  <a:pt x="17065109" y="0"/>
                </a:lnTo>
                <a:lnTo>
                  <a:pt x="17065109" y="8105927"/>
                </a:lnTo>
                <a:lnTo>
                  <a:pt x="0" y="8105927"/>
                </a:lnTo>
                <a:lnTo>
                  <a:pt x="0" y="0"/>
                </a:lnTo>
                <a:close/>
              </a:path>
            </a:pathLst>
          </a:custGeom>
          <a:blipFill>
            <a:blip r:embed="rId2"/>
            <a:stretch>
              <a:fillRect l="0" t="0" r="0" b="0"/>
            </a:stretch>
          </a:blipFill>
        </p:spPr>
      </p:sp>
      <p:sp>
        <p:nvSpPr>
          <p:cNvPr name="TextBox 7" id="7"/>
          <p:cNvSpPr txBox="true"/>
          <p:nvPr/>
        </p:nvSpPr>
        <p:spPr>
          <a:xfrm rot="0">
            <a:off x="342181" y="19255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ASSIGNMENT PAGE</a:t>
            </a:r>
          </a:p>
          <a:p>
            <a:pPr algn="ctr" marL="0" indent="0" lvl="0">
              <a:lnSpc>
                <a:spcPts val="914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028700" y="1794052"/>
            <a:ext cx="16427863" cy="7700561"/>
          </a:xfrm>
          <a:custGeom>
            <a:avLst/>
            <a:gdLst/>
            <a:ahLst/>
            <a:cxnLst/>
            <a:rect r="r" b="b" t="t" l="l"/>
            <a:pathLst>
              <a:path h="7700561" w="16427863">
                <a:moveTo>
                  <a:pt x="0" y="0"/>
                </a:moveTo>
                <a:lnTo>
                  <a:pt x="16427863" y="0"/>
                </a:lnTo>
                <a:lnTo>
                  <a:pt x="16427863" y="7700561"/>
                </a:lnTo>
                <a:lnTo>
                  <a:pt x="0" y="7700561"/>
                </a:lnTo>
                <a:lnTo>
                  <a:pt x="0" y="0"/>
                </a:lnTo>
                <a:close/>
              </a:path>
            </a:pathLst>
          </a:custGeom>
          <a:blipFill>
            <a:blip r:embed="rId2"/>
            <a:stretch>
              <a:fillRect l="0" t="0" r="0" b="0"/>
            </a:stretch>
          </a:blipFill>
        </p:spPr>
      </p:sp>
      <p:sp>
        <p:nvSpPr>
          <p:cNvPr name="TextBox 7" id="7"/>
          <p:cNvSpPr txBox="true"/>
          <p:nvPr/>
        </p:nvSpPr>
        <p:spPr>
          <a:xfrm rot="0">
            <a:off x="196883" y="42107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USER FEEDBACK</a:t>
            </a:r>
          </a:p>
          <a:p>
            <a:pPr algn="ctr" marL="0" indent="0" lvl="0">
              <a:lnSpc>
                <a:spcPts val="9142"/>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734196" y="1438012"/>
            <a:ext cx="17007173" cy="8046519"/>
          </a:xfrm>
          <a:custGeom>
            <a:avLst/>
            <a:gdLst/>
            <a:ahLst/>
            <a:cxnLst/>
            <a:rect r="r" b="b" t="t" l="l"/>
            <a:pathLst>
              <a:path h="8046519" w="17007173">
                <a:moveTo>
                  <a:pt x="0" y="0"/>
                </a:moveTo>
                <a:lnTo>
                  <a:pt x="17007173" y="0"/>
                </a:lnTo>
                <a:lnTo>
                  <a:pt x="17007173" y="8046519"/>
                </a:lnTo>
                <a:lnTo>
                  <a:pt x="0" y="8046519"/>
                </a:lnTo>
                <a:lnTo>
                  <a:pt x="0" y="0"/>
                </a:lnTo>
                <a:close/>
              </a:path>
            </a:pathLst>
          </a:custGeom>
          <a:blipFill>
            <a:blip r:embed="rId2"/>
            <a:stretch>
              <a:fillRect l="0" t="0" r="0" b="0"/>
            </a:stretch>
          </a:blipFill>
        </p:spPr>
      </p:sp>
      <p:sp>
        <p:nvSpPr>
          <p:cNvPr name="TextBox 7" id="7"/>
          <p:cNvSpPr txBox="true"/>
          <p:nvPr/>
        </p:nvSpPr>
        <p:spPr>
          <a:xfrm rot="0">
            <a:off x="0" y="202076"/>
            <a:ext cx="6484324" cy="1969545"/>
          </a:xfrm>
          <a:prstGeom prst="rect">
            <a:avLst/>
          </a:prstGeom>
        </p:spPr>
        <p:txBody>
          <a:bodyPr anchor="t" rtlCol="false" tIns="0" lIns="0" bIns="0" rIns="0">
            <a:spAutoFit/>
          </a:bodyPr>
          <a:lstStyle/>
          <a:p>
            <a:pPr algn="ctr">
              <a:lnSpc>
                <a:spcPts val="7969"/>
              </a:lnSpc>
            </a:pPr>
            <a:r>
              <a:rPr lang="en-US" sz="5692">
                <a:solidFill>
                  <a:srgbClr val="F4F4F4"/>
                </a:solidFill>
                <a:latin typeface="Abril Fatface"/>
              </a:rPr>
              <a:t>PROFILE PAGE</a:t>
            </a:r>
          </a:p>
          <a:p>
            <a:pPr algn="ctr" marL="0" indent="0" lvl="0">
              <a:lnSpc>
                <a:spcPts val="796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855212" y="1449649"/>
            <a:ext cx="16920906" cy="8037431"/>
          </a:xfrm>
          <a:custGeom>
            <a:avLst/>
            <a:gdLst/>
            <a:ahLst/>
            <a:cxnLst/>
            <a:rect r="r" b="b" t="t" l="l"/>
            <a:pathLst>
              <a:path h="8037431" w="16920906">
                <a:moveTo>
                  <a:pt x="0" y="0"/>
                </a:moveTo>
                <a:lnTo>
                  <a:pt x="16920907" y="0"/>
                </a:lnTo>
                <a:lnTo>
                  <a:pt x="16920907" y="8037430"/>
                </a:lnTo>
                <a:lnTo>
                  <a:pt x="0" y="8037430"/>
                </a:lnTo>
                <a:lnTo>
                  <a:pt x="0" y="0"/>
                </a:lnTo>
                <a:close/>
              </a:path>
            </a:pathLst>
          </a:custGeom>
          <a:blipFill>
            <a:blip r:embed="rId2"/>
            <a:stretch>
              <a:fillRect l="0" t="0" r="0" b="0"/>
            </a:stretch>
          </a:blipFill>
        </p:spPr>
      </p:sp>
      <p:sp>
        <p:nvSpPr>
          <p:cNvPr name="TextBox 7" id="7"/>
          <p:cNvSpPr txBox="true"/>
          <p:nvPr/>
        </p:nvSpPr>
        <p:spPr>
          <a:xfrm rot="0">
            <a:off x="1029067" y="8937707"/>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a:rPr>
              <a:t>Back to Agenda Page</a:t>
            </a:r>
          </a:p>
        </p:txBody>
      </p:sp>
      <p:sp>
        <p:nvSpPr>
          <p:cNvPr name="TextBox 8" id="8"/>
          <p:cNvSpPr txBox="true"/>
          <p:nvPr/>
        </p:nvSpPr>
        <p:spPr>
          <a:xfrm rot="0">
            <a:off x="196883" y="430596"/>
            <a:ext cx="7227787" cy="1933330"/>
          </a:xfrm>
          <a:prstGeom prst="rect">
            <a:avLst/>
          </a:prstGeom>
        </p:spPr>
        <p:txBody>
          <a:bodyPr anchor="t" rtlCol="false" tIns="0" lIns="0" bIns="0" rIns="0">
            <a:spAutoFit/>
          </a:bodyPr>
          <a:lstStyle/>
          <a:p>
            <a:pPr algn="ctr">
              <a:lnSpc>
                <a:spcPts val="7814"/>
              </a:lnSpc>
            </a:pPr>
            <a:r>
              <a:rPr lang="en-US" sz="5581">
                <a:solidFill>
                  <a:srgbClr val="F4F4F4"/>
                </a:solidFill>
                <a:latin typeface="Abril Fatface"/>
              </a:rPr>
              <a:t>UPDATE PROFILE</a:t>
            </a:r>
          </a:p>
          <a:p>
            <a:pPr algn="ctr" marL="0" indent="0" lvl="0">
              <a:lnSpc>
                <a:spcPts val="7814"/>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658329" y="1671638"/>
            <a:ext cx="16600971" cy="7854334"/>
          </a:xfrm>
          <a:custGeom>
            <a:avLst/>
            <a:gdLst/>
            <a:ahLst/>
            <a:cxnLst/>
            <a:rect r="r" b="b" t="t" l="l"/>
            <a:pathLst>
              <a:path h="7854334" w="16600971">
                <a:moveTo>
                  <a:pt x="0" y="0"/>
                </a:moveTo>
                <a:lnTo>
                  <a:pt x="16600971" y="0"/>
                </a:lnTo>
                <a:lnTo>
                  <a:pt x="16600971" y="7854334"/>
                </a:lnTo>
                <a:lnTo>
                  <a:pt x="0" y="7854334"/>
                </a:lnTo>
                <a:lnTo>
                  <a:pt x="0" y="0"/>
                </a:lnTo>
                <a:close/>
              </a:path>
            </a:pathLst>
          </a:custGeom>
          <a:blipFill>
            <a:blip r:embed="rId2"/>
            <a:stretch>
              <a:fillRect l="0" t="0" r="0" b="0"/>
            </a:stretch>
          </a:blipFill>
        </p:spPr>
      </p:sp>
      <p:sp>
        <p:nvSpPr>
          <p:cNvPr name="TextBox 7" id="7"/>
          <p:cNvSpPr txBox="true"/>
          <p:nvPr/>
        </p:nvSpPr>
        <p:spPr>
          <a:xfrm rot="0">
            <a:off x="196883" y="421071"/>
            <a:ext cx="11813110"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PROFILE AFTER UPDATION</a:t>
            </a:r>
          </a:p>
          <a:p>
            <a:pPr algn="ctr" marL="0" indent="0" lvl="0">
              <a:lnSpc>
                <a:spcPts val="9142"/>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501720" y="1671637"/>
            <a:ext cx="17198461" cy="8126273"/>
          </a:xfrm>
          <a:custGeom>
            <a:avLst/>
            <a:gdLst/>
            <a:ahLst/>
            <a:cxnLst/>
            <a:rect r="r" b="b" t="t" l="l"/>
            <a:pathLst>
              <a:path h="8126273" w="17198461">
                <a:moveTo>
                  <a:pt x="0" y="0"/>
                </a:moveTo>
                <a:lnTo>
                  <a:pt x="17198461" y="0"/>
                </a:lnTo>
                <a:lnTo>
                  <a:pt x="17198461" y="8126273"/>
                </a:lnTo>
                <a:lnTo>
                  <a:pt x="0" y="8126273"/>
                </a:lnTo>
                <a:lnTo>
                  <a:pt x="0" y="0"/>
                </a:lnTo>
                <a:close/>
              </a:path>
            </a:pathLst>
          </a:custGeom>
          <a:blipFill>
            <a:blip r:embed="rId2"/>
            <a:stretch>
              <a:fillRect l="0" t="0" r="0" b="0"/>
            </a:stretch>
          </a:blipFill>
        </p:spPr>
      </p:sp>
      <p:sp>
        <p:nvSpPr>
          <p:cNvPr name="TextBox 7" id="7"/>
          <p:cNvSpPr txBox="true"/>
          <p:nvPr/>
        </p:nvSpPr>
        <p:spPr>
          <a:xfrm rot="0">
            <a:off x="442987" y="192551"/>
            <a:ext cx="8455614" cy="2253482"/>
          </a:xfrm>
          <a:prstGeom prst="rect">
            <a:avLst/>
          </a:prstGeom>
        </p:spPr>
        <p:txBody>
          <a:bodyPr anchor="t" rtlCol="false" tIns="0" lIns="0" bIns="0" rIns="0">
            <a:spAutoFit/>
          </a:bodyPr>
          <a:lstStyle/>
          <a:p>
            <a:pPr algn="ctr">
              <a:lnSpc>
                <a:spcPts val="9142"/>
              </a:lnSpc>
            </a:pPr>
            <a:r>
              <a:rPr lang="en-US" sz="6530">
                <a:solidFill>
                  <a:srgbClr val="F4F4F4"/>
                </a:solidFill>
                <a:latin typeface="Abril Fatface"/>
              </a:rPr>
              <a:t>CHANGE PASSWORD</a:t>
            </a:r>
          </a:p>
          <a:p>
            <a:pPr algn="ctr" marL="0" indent="0" lvl="0">
              <a:lnSpc>
                <a:spcPts val="914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602255" y="444345"/>
            <a:ext cx="2695869" cy="233450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26986" r="0" b="-26986"/>
              </a:stretch>
            </a:blipFill>
          </p:spPr>
        </p:sp>
      </p:grpSp>
      <p:grpSp>
        <p:nvGrpSpPr>
          <p:cNvPr name="Group 8" id="8"/>
          <p:cNvGrpSpPr/>
          <p:nvPr/>
        </p:nvGrpSpPr>
        <p:grpSpPr>
          <a:xfrm rot="0">
            <a:off x="8966239" y="3008838"/>
            <a:ext cx="2695869" cy="2334501"/>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7739" r="0" b="-7739"/>
              </a:stretch>
            </a:blipFill>
          </p:spPr>
        </p:sp>
      </p:grpSp>
      <p:grpSp>
        <p:nvGrpSpPr>
          <p:cNvPr name="Group 10" id="10"/>
          <p:cNvGrpSpPr/>
          <p:nvPr/>
        </p:nvGrpSpPr>
        <p:grpSpPr>
          <a:xfrm rot="0">
            <a:off x="7310651" y="5549944"/>
            <a:ext cx="2695869" cy="2334501"/>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24730" r="0" b="-24730"/>
              </a:stretch>
            </a:blipFill>
          </p:spPr>
        </p:sp>
      </p:grpSp>
      <p:grpSp>
        <p:nvGrpSpPr>
          <p:cNvPr name="Group 12" id="12"/>
          <p:cNvGrpSpPr/>
          <p:nvPr/>
        </p:nvGrpSpPr>
        <p:grpSpPr>
          <a:xfrm rot="0">
            <a:off x="5962717" y="8091049"/>
            <a:ext cx="2695869" cy="2334501"/>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24236" r="0" b="-24236"/>
              </a:stretch>
            </a:blipFill>
          </p:spPr>
        </p:sp>
      </p:grpSp>
      <p:grpSp>
        <p:nvGrpSpPr>
          <p:cNvPr name="Group 14" id="14"/>
          <p:cNvGrpSpPr/>
          <p:nvPr/>
        </p:nvGrpSpPr>
        <p:grpSpPr>
          <a:xfrm rot="0">
            <a:off x="13550377" y="1017796"/>
            <a:ext cx="4493889" cy="1386836"/>
            <a:chOff x="0" y="0"/>
            <a:chExt cx="5991852" cy="1849114"/>
          </a:xfrm>
        </p:grpSpPr>
        <p:sp>
          <p:nvSpPr>
            <p:cNvPr name="TextBox 15" id="1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5</a:t>
              </a:r>
            </a:p>
          </p:txBody>
        </p:sp>
        <p:sp>
          <p:nvSpPr>
            <p:cNvPr name="TextBox 16" id="16"/>
            <p:cNvSpPr txBox="true"/>
            <p:nvPr/>
          </p:nvSpPr>
          <p:spPr>
            <a:xfrm rot="0">
              <a:off x="0" y="662723"/>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Nagajyothi R S</a:t>
              </a:r>
            </a:p>
          </p:txBody>
        </p:sp>
        <p:sp>
          <p:nvSpPr>
            <p:cNvPr name="TextBox 17" id="17"/>
            <p:cNvSpPr txBox="true"/>
            <p:nvPr/>
          </p:nvSpPr>
          <p:spPr>
            <a:xfrm rot="0">
              <a:off x="0" y="130195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2575956</a:t>
              </a:r>
            </a:p>
          </p:txBody>
        </p:sp>
      </p:grpSp>
      <p:grpSp>
        <p:nvGrpSpPr>
          <p:cNvPr name="Group 18" id="18"/>
          <p:cNvGrpSpPr/>
          <p:nvPr/>
        </p:nvGrpSpPr>
        <p:grpSpPr>
          <a:xfrm rot="0">
            <a:off x="12521723" y="3591277"/>
            <a:ext cx="4493889" cy="1384933"/>
            <a:chOff x="0" y="0"/>
            <a:chExt cx="5991852" cy="1846577"/>
          </a:xfrm>
        </p:grpSpPr>
        <p:sp>
          <p:nvSpPr>
            <p:cNvPr name="TextBox 19" id="19"/>
            <p:cNvSpPr txBox="true"/>
            <p:nvPr/>
          </p:nvSpPr>
          <p:spPr>
            <a:xfrm rot="0">
              <a:off x="0" y="660186"/>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Nancy Singh</a:t>
              </a:r>
            </a:p>
          </p:txBody>
        </p:sp>
        <p:sp>
          <p:nvSpPr>
            <p:cNvPr name="TextBox 20" id="20"/>
            <p:cNvSpPr txBox="true"/>
            <p:nvPr/>
          </p:nvSpPr>
          <p:spPr>
            <a:xfrm rot="0">
              <a:off x="0" y="1299419"/>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2576032</a:t>
              </a:r>
            </a:p>
          </p:txBody>
        </p:sp>
        <p:sp>
          <p:nvSpPr>
            <p:cNvPr name="TextBox 21" id="21"/>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6</a:t>
              </a:r>
            </a:p>
          </p:txBody>
        </p:sp>
      </p:grpSp>
      <p:grpSp>
        <p:nvGrpSpPr>
          <p:cNvPr name="Group 22" id="22"/>
          <p:cNvGrpSpPr/>
          <p:nvPr/>
        </p:nvGrpSpPr>
        <p:grpSpPr>
          <a:xfrm rot="0">
            <a:off x="10602255" y="6166499"/>
            <a:ext cx="4493889" cy="1383030"/>
            <a:chOff x="0" y="0"/>
            <a:chExt cx="5991852" cy="1844040"/>
          </a:xfrm>
        </p:grpSpPr>
        <p:sp>
          <p:nvSpPr>
            <p:cNvPr name="TextBox 23" id="23"/>
            <p:cNvSpPr txBox="true"/>
            <p:nvPr/>
          </p:nvSpPr>
          <p:spPr>
            <a:xfrm rot="0">
              <a:off x="0" y="657648"/>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Naveen Karthik B</a:t>
              </a:r>
            </a:p>
          </p:txBody>
        </p:sp>
        <p:sp>
          <p:nvSpPr>
            <p:cNvPr name="TextBox 24" id="24"/>
            <p:cNvSpPr txBox="true"/>
            <p:nvPr/>
          </p:nvSpPr>
          <p:spPr>
            <a:xfrm rot="0">
              <a:off x="0" y="1296882"/>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2577316</a:t>
              </a:r>
            </a:p>
          </p:txBody>
        </p:sp>
        <p:sp>
          <p:nvSpPr>
            <p:cNvPr name="TextBox 25" id="25"/>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7</a:t>
              </a:r>
            </a:p>
          </p:txBody>
        </p:sp>
      </p:grpSp>
      <p:grpSp>
        <p:nvGrpSpPr>
          <p:cNvPr name="Group 26" id="26"/>
          <p:cNvGrpSpPr/>
          <p:nvPr/>
        </p:nvGrpSpPr>
        <p:grpSpPr>
          <a:xfrm rot="0">
            <a:off x="1028700" y="1417964"/>
            <a:ext cx="6113968" cy="2226464"/>
            <a:chOff x="0" y="0"/>
            <a:chExt cx="8151957" cy="2968618"/>
          </a:xfrm>
        </p:grpSpPr>
        <p:sp>
          <p:nvSpPr>
            <p:cNvPr name="TextBox 27" id="27"/>
            <p:cNvSpPr txBox="true"/>
            <p:nvPr/>
          </p:nvSpPr>
          <p:spPr>
            <a:xfrm rot="0">
              <a:off x="0" y="1685495"/>
              <a:ext cx="8151957" cy="1283123"/>
            </a:xfrm>
            <a:prstGeom prst="rect">
              <a:avLst/>
            </a:prstGeom>
          </p:spPr>
          <p:txBody>
            <a:bodyPr anchor="t" rtlCol="false" tIns="0" lIns="0" bIns="0" rIns="0">
              <a:spAutoFit/>
            </a:bodyPr>
            <a:lstStyle/>
            <a:p>
              <a:pPr>
                <a:lnSpc>
                  <a:spcPts val="3919"/>
                </a:lnSpc>
              </a:pPr>
              <a:r>
                <a:rPr lang="en-US" sz="2799">
                  <a:solidFill>
                    <a:srgbClr val="F4F4F4"/>
                  </a:solidFill>
                  <a:latin typeface="Fira Sans Light"/>
                </a:rPr>
                <a:t>World’s Best Team for Java Development!</a:t>
              </a:r>
            </a:p>
          </p:txBody>
        </p:sp>
        <p:sp>
          <p:nvSpPr>
            <p:cNvPr name="TextBox 28" id="28"/>
            <p:cNvSpPr txBox="true"/>
            <p:nvPr/>
          </p:nvSpPr>
          <p:spPr>
            <a:xfrm rot="0">
              <a:off x="0" y="-66675"/>
              <a:ext cx="8151957" cy="12858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Medium"/>
                </a:rPr>
                <a:t>Meet our Team</a:t>
              </a:r>
            </a:p>
          </p:txBody>
        </p:sp>
      </p:grpSp>
      <p:grpSp>
        <p:nvGrpSpPr>
          <p:cNvPr name="Group 29" id="29"/>
          <p:cNvGrpSpPr/>
          <p:nvPr/>
        </p:nvGrpSpPr>
        <p:grpSpPr>
          <a:xfrm rot="0">
            <a:off x="9144000" y="8566785"/>
            <a:ext cx="4493889" cy="1383030"/>
            <a:chOff x="0" y="0"/>
            <a:chExt cx="5991852" cy="1844040"/>
          </a:xfrm>
        </p:grpSpPr>
        <p:sp>
          <p:nvSpPr>
            <p:cNvPr name="TextBox 30" id="30"/>
            <p:cNvSpPr txBox="true"/>
            <p:nvPr/>
          </p:nvSpPr>
          <p:spPr>
            <a:xfrm rot="0">
              <a:off x="0" y="657648"/>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Bold"/>
                </a:rPr>
                <a:t>Nisha R</a:t>
              </a:r>
            </a:p>
          </p:txBody>
        </p:sp>
        <p:sp>
          <p:nvSpPr>
            <p:cNvPr name="TextBox 31" id="31"/>
            <p:cNvSpPr txBox="true"/>
            <p:nvPr/>
          </p:nvSpPr>
          <p:spPr>
            <a:xfrm rot="0">
              <a:off x="0" y="1296882"/>
              <a:ext cx="5991852" cy="547158"/>
            </a:xfrm>
            <a:prstGeom prst="rect">
              <a:avLst/>
            </a:prstGeom>
          </p:spPr>
          <p:txBody>
            <a:bodyPr anchor="t" rtlCol="false" tIns="0" lIns="0" bIns="0" rIns="0">
              <a:spAutoFit/>
            </a:bodyPr>
            <a:lstStyle/>
            <a:p>
              <a:pPr marL="0" indent="0" lvl="0">
                <a:lnSpc>
                  <a:spcPts val="3499"/>
                </a:lnSpc>
              </a:pPr>
              <a:r>
                <a:rPr lang="en-US" sz="2499">
                  <a:solidFill>
                    <a:srgbClr val="000000"/>
                  </a:solidFill>
                  <a:latin typeface="Fira Sans Light"/>
                </a:rPr>
                <a:t>2575956</a:t>
              </a:r>
            </a:p>
          </p:txBody>
        </p:sp>
        <p:sp>
          <p:nvSpPr>
            <p:cNvPr name="TextBox 32" id="32"/>
            <p:cNvSpPr txBox="true"/>
            <p:nvPr/>
          </p:nvSpPr>
          <p:spPr>
            <a:xfrm rot="0">
              <a:off x="0" y="-57150"/>
              <a:ext cx="5991852" cy="622723"/>
            </a:xfrm>
            <a:prstGeom prst="rect">
              <a:avLst/>
            </a:prstGeom>
          </p:spPr>
          <p:txBody>
            <a:bodyPr anchor="t" rtlCol="false" tIns="0" lIns="0" bIns="0" rIns="0">
              <a:spAutoFit/>
            </a:bodyPr>
            <a:lstStyle/>
            <a:p>
              <a:pPr marL="0" indent="0" lvl="0">
                <a:lnSpc>
                  <a:spcPts val="3919"/>
                </a:lnSpc>
              </a:pPr>
              <a:r>
                <a:rPr lang="en-US" sz="2799">
                  <a:solidFill>
                    <a:srgbClr val="000000"/>
                  </a:solidFill>
                  <a:latin typeface="Fira Sans Light"/>
                </a:rPr>
                <a:t>8</a:t>
              </a:r>
            </a:p>
          </p:txBody>
        </p:sp>
      </p:gr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5765030"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Advantages</a:t>
            </a:r>
          </a:p>
        </p:txBody>
      </p:sp>
      <p:sp>
        <p:nvSpPr>
          <p:cNvPr name="TextBox 7" id="7"/>
          <p:cNvSpPr txBox="true"/>
          <p:nvPr/>
        </p:nvSpPr>
        <p:spPr>
          <a:xfrm rot="0">
            <a:off x="10100540" y="1645861"/>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Efficiency: Streamlines taks planning for timely completion.</a:t>
            </a:r>
          </a:p>
        </p:txBody>
      </p:sp>
      <p:sp>
        <p:nvSpPr>
          <p:cNvPr name="TextBox 8" id="8"/>
          <p:cNvSpPr txBox="true"/>
          <p:nvPr/>
        </p:nvSpPr>
        <p:spPr>
          <a:xfrm rot="0">
            <a:off x="10100540" y="2826673"/>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TimeMangament:  Helps housekeepers prioritize tasks and avoid overbooking</a:t>
            </a:r>
          </a:p>
        </p:txBody>
      </p:sp>
      <p:sp>
        <p:nvSpPr>
          <p:cNvPr name="TextBox 9" id="9"/>
          <p:cNvSpPr txBox="true"/>
          <p:nvPr/>
        </p:nvSpPr>
        <p:spPr>
          <a:xfrm rot="0">
            <a:off x="10100540" y="4255135"/>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Resource Optimization: Allocates the right personnel based workload.</a:t>
            </a:r>
          </a:p>
        </p:txBody>
      </p:sp>
      <p:sp>
        <p:nvSpPr>
          <p:cNvPr name="TextBox 10" id="10"/>
          <p:cNvSpPr txBox="true"/>
          <p:nvPr/>
        </p:nvSpPr>
        <p:spPr>
          <a:xfrm rot="0">
            <a:off x="10100540" y="5683597"/>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Customer Satisfaction: Ensures reliable, prompt services for increased satisfaction.</a:t>
            </a:r>
          </a:p>
        </p:txBody>
      </p:sp>
      <p:sp>
        <p:nvSpPr>
          <p:cNvPr name="TextBox 11" id="11"/>
          <p:cNvSpPr txBox="true"/>
          <p:nvPr/>
        </p:nvSpPr>
        <p:spPr>
          <a:xfrm rot="0">
            <a:off x="10100540" y="7112059"/>
            <a:ext cx="61093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Reduced Errors: Minimizes scheduling mistakes through active tracking.</a:t>
            </a:r>
          </a:p>
        </p:txBody>
      </p:sp>
    </p:spTree>
  </p:cSld>
  <p:clrMapOvr>
    <a:masterClrMapping/>
  </p:clrMapOvr>
  <p:transition spd="slow">
    <p:fade/>
  </p:transition>
</p:sld>
</file>

<file path=ppt/slides/slide3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5765030"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Conclusion</a:t>
            </a:r>
          </a:p>
        </p:txBody>
      </p:sp>
      <p:sp>
        <p:nvSpPr>
          <p:cNvPr name="TextBox 7" id="7"/>
          <p:cNvSpPr txBox="true"/>
          <p:nvPr/>
        </p:nvSpPr>
        <p:spPr>
          <a:xfrm rot="0">
            <a:off x="9829826" y="1832777"/>
            <a:ext cx="6109328" cy="1967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This tool is easy to use and simplifies tasks for both administrators and students living in hostels.</a:t>
            </a:r>
          </a:p>
        </p:txBody>
      </p:sp>
      <p:sp>
        <p:nvSpPr>
          <p:cNvPr name="TextBox 8" id="8"/>
          <p:cNvSpPr txBox="true"/>
          <p:nvPr/>
        </p:nvSpPr>
        <p:spPr>
          <a:xfrm rot="0">
            <a:off x="9829826" y="4133382"/>
            <a:ext cx="6109328" cy="1967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This tool is easy to use and simplifies tasks for both administrators and students living in hostels.</a:t>
            </a:r>
          </a:p>
        </p:txBody>
      </p:sp>
      <p:sp>
        <p:nvSpPr>
          <p:cNvPr name="TextBox 9" id="9"/>
          <p:cNvSpPr txBox="true"/>
          <p:nvPr/>
        </p:nvSpPr>
        <p:spPr>
          <a:xfrm rot="0">
            <a:off x="9829826" y="6429843"/>
            <a:ext cx="6109328" cy="1967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Our design prioritizes simplicity and is specifically suited to meet the demands of the hostel administration and students.</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4539267" y="2643416"/>
            <a:ext cx="14766361" cy="4646826"/>
            <a:chOff x="0" y="0"/>
            <a:chExt cx="19688481" cy="6195767"/>
          </a:xfrm>
        </p:grpSpPr>
        <p:sp>
          <p:nvSpPr>
            <p:cNvPr name="TextBox 3" id="3"/>
            <p:cNvSpPr txBox="true"/>
            <p:nvPr/>
          </p:nvSpPr>
          <p:spPr>
            <a:xfrm rot="0">
              <a:off x="0" y="2566742"/>
              <a:ext cx="19688481" cy="36290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a:cs typeface="Fira Sans"/>
                </a:rPr>
                <a:t>Thank You - நன்றி (Naṉṟi) - Tamil</a:t>
              </a:r>
            </a:p>
            <a:p>
              <a:pPr marL="777240" indent="-388620" lvl="1">
                <a:lnSpc>
                  <a:spcPts val="4320"/>
                </a:lnSpc>
                <a:buFont typeface="Arial"/>
                <a:buChar char="•"/>
              </a:pPr>
              <a:r>
                <a:rPr lang="en-US" sz="3600">
                  <a:solidFill>
                    <a:srgbClr val="F4F4F4"/>
                  </a:solidFill>
                  <a:latin typeface="Fira Sans"/>
                  <a:cs typeface="Fira Sans"/>
                </a:rPr>
                <a:t>Thank You - ధన్యవాదాలు (Dhan'yavādālu) - Telugu</a:t>
              </a:r>
            </a:p>
            <a:p>
              <a:pPr marL="777240" indent="-388620" lvl="1">
                <a:lnSpc>
                  <a:spcPts val="4320"/>
                </a:lnSpc>
                <a:buFont typeface="Arial"/>
                <a:buChar char="•"/>
              </a:pPr>
              <a:r>
                <a:rPr lang="en-US" sz="3600">
                  <a:solidFill>
                    <a:srgbClr val="F4F4F4"/>
                  </a:solidFill>
                  <a:latin typeface="Fira Sans"/>
                  <a:cs typeface="Fira Sans"/>
                </a:rPr>
                <a:t>Thank You - धन्यवाद (dhanyavaad) - Hindi</a:t>
              </a:r>
            </a:p>
            <a:p>
              <a:pPr marL="777240" indent="-388620" lvl="1">
                <a:lnSpc>
                  <a:spcPts val="4320"/>
                </a:lnSpc>
                <a:buFont typeface="Arial"/>
                <a:buChar char="•"/>
              </a:pPr>
              <a:r>
                <a:rPr lang="en-US" sz="3600">
                  <a:solidFill>
                    <a:srgbClr val="F4F4F4"/>
                  </a:solidFill>
                  <a:latin typeface="Fira Sans"/>
                  <a:cs typeface="Fira Sans"/>
                </a:rPr>
                <a:t>Thank You - നന്ദി (nandi) - Malayalam</a:t>
              </a:r>
            </a:p>
            <a:p>
              <a:pPr marL="777240" indent="-388620" lvl="1">
                <a:lnSpc>
                  <a:spcPts val="4320"/>
                </a:lnSpc>
                <a:buFont typeface="Arial"/>
                <a:buChar char="•"/>
              </a:pPr>
              <a:r>
                <a:rPr lang="en-US" sz="3600">
                  <a:solidFill>
                    <a:srgbClr val="F4F4F4"/>
                  </a:solidFill>
                  <a:latin typeface="Fira Sans"/>
                  <a:cs typeface="Fira Sans"/>
                </a:rPr>
                <a:t>Thank You - ಧನ್ಯವಾದ (Dhan'yavāda) - Kannada</a:t>
              </a:r>
            </a:p>
          </p:txBody>
        </p:sp>
        <p:sp>
          <p:nvSpPr>
            <p:cNvPr name="TextBox 4" id="4"/>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THANK YOU!</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671665" y="497213"/>
            <a:ext cx="14766361" cy="6275601"/>
            <a:chOff x="0" y="0"/>
            <a:chExt cx="19688481" cy="8367467"/>
          </a:xfrm>
        </p:grpSpPr>
        <p:sp>
          <p:nvSpPr>
            <p:cNvPr name="TextBox 3" id="3"/>
            <p:cNvSpPr txBox="true"/>
            <p:nvPr/>
          </p:nvSpPr>
          <p:spPr>
            <a:xfrm rot="0">
              <a:off x="0" y="2566742"/>
              <a:ext cx="19688481" cy="58007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Abstract</a:t>
              </a:r>
            </a:p>
            <a:p>
              <a:pPr marL="777240" indent="-388620" lvl="1">
                <a:lnSpc>
                  <a:spcPts val="4320"/>
                </a:lnSpc>
                <a:buFont typeface="Arial"/>
                <a:buChar char="•"/>
              </a:pPr>
              <a:r>
                <a:rPr lang="en-US" sz="3600">
                  <a:solidFill>
                    <a:srgbClr val="F4F4F4"/>
                  </a:solidFill>
                  <a:latin typeface="Fira Sans Medium"/>
                </a:rPr>
                <a:t>Purpose</a:t>
              </a:r>
            </a:p>
            <a:p>
              <a:pPr marL="777240" indent="-388620" lvl="1">
                <a:lnSpc>
                  <a:spcPts val="4320"/>
                </a:lnSpc>
                <a:buFont typeface="Arial"/>
                <a:buChar char="•"/>
              </a:pPr>
              <a:r>
                <a:rPr lang="en-US" sz="3600">
                  <a:solidFill>
                    <a:srgbClr val="F4F4F4"/>
                  </a:solidFill>
                  <a:latin typeface="Fira Sans Medium"/>
                </a:rPr>
                <a:t>Modules</a:t>
              </a:r>
            </a:p>
            <a:p>
              <a:pPr marL="777240" indent="-388620" lvl="1">
                <a:lnSpc>
                  <a:spcPts val="4320"/>
                </a:lnSpc>
                <a:buFont typeface="Arial"/>
                <a:buChar char="•"/>
              </a:pPr>
              <a:r>
                <a:rPr lang="en-US" sz="3600">
                  <a:solidFill>
                    <a:srgbClr val="F4F4F4"/>
                  </a:solidFill>
                  <a:latin typeface="Fira Sans Medium"/>
                </a:rPr>
                <a:t>Technologies used</a:t>
              </a:r>
            </a:p>
            <a:p>
              <a:pPr marL="777240" indent="-388620" lvl="1">
                <a:lnSpc>
                  <a:spcPts val="4320"/>
                </a:lnSpc>
                <a:buFont typeface="Arial"/>
                <a:buChar char="•"/>
              </a:pPr>
              <a:r>
                <a:rPr lang="en-US" sz="3600">
                  <a:solidFill>
                    <a:srgbClr val="F4F4F4"/>
                  </a:solidFill>
                  <a:latin typeface="Fira Sans Medium"/>
                </a:rPr>
                <a:t>Project Architecture &amp; Design</a:t>
              </a:r>
            </a:p>
            <a:p>
              <a:pPr marL="777240" indent="-388620" lvl="1">
                <a:lnSpc>
                  <a:spcPts val="4320"/>
                </a:lnSpc>
                <a:buFont typeface="Arial"/>
                <a:buChar char="•"/>
              </a:pPr>
              <a:r>
                <a:rPr lang="en-US" sz="3600">
                  <a:solidFill>
                    <a:srgbClr val="F4F4F4"/>
                  </a:solidFill>
                  <a:latin typeface="Fira Sans Medium"/>
                </a:rPr>
                <a:t>Snippets</a:t>
              </a:r>
            </a:p>
            <a:p>
              <a:pPr marL="777240" indent="-388620" lvl="1">
                <a:lnSpc>
                  <a:spcPts val="4320"/>
                </a:lnSpc>
                <a:buFont typeface="Arial"/>
                <a:buChar char="•"/>
              </a:pPr>
              <a:r>
                <a:rPr lang="en-US" sz="3600">
                  <a:solidFill>
                    <a:srgbClr val="F4F4F4"/>
                  </a:solidFill>
                  <a:latin typeface="Fira Sans Medium"/>
                </a:rPr>
                <a:t>Advantage</a:t>
              </a:r>
            </a:p>
            <a:p>
              <a:pPr marL="777240" indent="-388620" lvl="1">
                <a:lnSpc>
                  <a:spcPts val="4320"/>
                </a:lnSpc>
                <a:buFont typeface="Arial"/>
                <a:buChar char="•"/>
              </a:pPr>
              <a:r>
                <a:rPr lang="en-US" sz="3600">
                  <a:solidFill>
                    <a:srgbClr val="F4F4F4"/>
                  </a:solidFill>
                  <a:latin typeface="Fira Sans Medium"/>
                </a:rPr>
                <a:t>Conclusion</a:t>
              </a:r>
            </a:p>
          </p:txBody>
        </p:sp>
        <p:sp>
          <p:nvSpPr>
            <p:cNvPr name="TextBox 4" id="4"/>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Content</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1" id="11"/>
          <p:cNvSpPr/>
          <p:nvPr/>
        </p:nvSpPr>
        <p:spPr>
          <a:xfrm flipH="false" flipV="false" rot="0">
            <a:off x="10351486" y="1712550"/>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2"/>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8" id="8"/>
          <p:cNvGrpSpPr/>
          <p:nvPr/>
        </p:nvGrpSpPr>
        <p:grpSpPr>
          <a:xfrm rot="-10800000">
            <a:off x="6647119" y="7356773"/>
            <a:ext cx="3801687" cy="329227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0" id="10"/>
          <p:cNvSpPr txBox="true"/>
          <p:nvPr/>
        </p:nvSpPr>
        <p:spPr>
          <a:xfrm rot="0">
            <a:off x="521371" y="3450051"/>
            <a:ext cx="8113183" cy="3339272"/>
          </a:xfrm>
          <a:prstGeom prst="rect">
            <a:avLst/>
          </a:prstGeom>
        </p:spPr>
        <p:txBody>
          <a:bodyPr anchor="t" rtlCol="false" tIns="0" lIns="0" bIns="0" rIns="0">
            <a:spAutoFit/>
          </a:bodyPr>
          <a:lstStyle/>
          <a:p>
            <a:pPr algn="just">
              <a:lnSpc>
                <a:spcPts val="3370"/>
              </a:lnSpc>
            </a:pPr>
            <a:r>
              <a:rPr lang="en-US" sz="2407">
                <a:solidFill>
                  <a:srgbClr val="000000"/>
                </a:solidFill>
                <a:latin typeface="Fira Sans"/>
              </a:rPr>
              <a:t>The project focuses on resolving scheduling issues in hostel room cleaning services. We created a web application that empowers students to seamlessly request and schedule cleaning services, considering their diverse class schedules. This initiative aims to optimize the hostel management system by providing an efficient and user-friendly platform for managing cleaning requests and schedules.</a:t>
            </a:r>
          </a:p>
        </p:txBody>
      </p:sp>
      <p:sp>
        <p:nvSpPr>
          <p:cNvPr name="TextBox 11" id="11"/>
          <p:cNvSpPr txBox="true"/>
          <p:nvPr/>
        </p:nvSpPr>
        <p:spPr>
          <a:xfrm rot="0">
            <a:off x="1028700" y="989049"/>
            <a:ext cx="5531827"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ABSTRACT</a:t>
            </a:r>
          </a:p>
        </p:txBody>
      </p:sp>
    </p:spTree>
  </p:cSld>
  <p:clrMapOvr>
    <a:masterClrMapping/>
  </p:clrMapOvr>
  <p:transition spd="fast">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8" id="8"/>
          <p:cNvGrpSpPr/>
          <p:nvPr/>
        </p:nvGrpSpPr>
        <p:grpSpPr>
          <a:xfrm rot="-10800000">
            <a:off x="6647119" y="7356773"/>
            <a:ext cx="3801687" cy="3292279"/>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10" id="10"/>
          <p:cNvSpPr txBox="true"/>
          <p:nvPr/>
        </p:nvSpPr>
        <p:spPr>
          <a:xfrm rot="0">
            <a:off x="521371" y="3869151"/>
            <a:ext cx="8113183" cy="2501072"/>
          </a:xfrm>
          <a:prstGeom prst="rect">
            <a:avLst/>
          </a:prstGeom>
        </p:spPr>
        <p:txBody>
          <a:bodyPr anchor="t" rtlCol="false" tIns="0" lIns="0" bIns="0" rIns="0">
            <a:spAutoFit/>
          </a:bodyPr>
          <a:lstStyle/>
          <a:p>
            <a:pPr algn="just">
              <a:lnSpc>
                <a:spcPts val="3370"/>
              </a:lnSpc>
            </a:pPr>
            <a:r>
              <a:rPr lang="en-US" sz="2407">
                <a:solidFill>
                  <a:srgbClr val="000000"/>
                </a:solidFill>
                <a:latin typeface="Fira Sans"/>
              </a:rPr>
              <a:t>As a Team, the objective is to create a feature-rich online housekeeping scheduling system that aligns with the provided requirements and business model, offering a seamless and intuitive experience for hostel students to request and receive timely room cleaning services.</a:t>
            </a:r>
          </a:p>
          <a:p>
            <a:pPr algn="just">
              <a:lnSpc>
                <a:spcPts val="3370"/>
              </a:lnSpc>
            </a:pPr>
          </a:p>
        </p:txBody>
      </p:sp>
      <p:sp>
        <p:nvSpPr>
          <p:cNvPr name="TextBox 11" id="11"/>
          <p:cNvSpPr txBox="true"/>
          <p:nvPr/>
        </p:nvSpPr>
        <p:spPr>
          <a:xfrm rot="0">
            <a:off x="1028700" y="989049"/>
            <a:ext cx="5531827" cy="1285875"/>
          </a:xfrm>
          <a:prstGeom prst="rect">
            <a:avLst/>
          </a:prstGeom>
        </p:spPr>
        <p:txBody>
          <a:bodyPr anchor="t" rtlCol="false" tIns="0" lIns="0" bIns="0" rIns="0">
            <a:spAutoFit/>
          </a:bodyPr>
          <a:lstStyle/>
          <a:p>
            <a:pPr marL="0" indent="0" lvl="0">
              <a:lnSpc>
                <a:spcPts val="10199"/>
              </a:lnSpc>
              <a:spcBef>
                <a:spcPct val="0"/>
              </a:spcBef>
            </a:pPr>
            <a:r>
              <a:rPr lang="en-US" sz="8499" spc="-84">
                <a:solidFill>
                  <a:srgbClr val="000000"/>
                </a:solidFill>
                <a:latin typeface="Fira Sans Medium"/>
              </a:rPr>
              <a:t>Purpose</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MODULES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7150850" y="1028700"/>
            <a:ext cx="10982599" cy="1212101"/>
            <a:chOff x="0" y="0"/>
            <a:chExt cx="14643465" cy="1616134"/>
          </a:xfrm>
        </p:grpSpPr>
        <p:sp>
          <p:nvSpPr>
            <p:cNvPr name="TextBox 12" id="12"/>
            <p:cNvSpPr txBox="true"/>
            <p:nvPr/>
          </p:nvSpPr>
          <p:spPr>
            <a:xfrm rot="0">
              <a:off x="0" y="-9525"/>
              <a:ext cx="14643465" cy="758825"/>
            </a:xfrm>
            <a:prstGeom prst="rect">
              <a:avLst/>
            </a:prstGeom>
          </p:spPr>
          <p:txBody>
            <a:bodyPr anchor="t" rtlCol="false" tIns="0" lIns="0" bIns="0" rIns="0">
              <a:spAutoFit/>
            </a:bodyPr>
            <a:lstStyle/>
            <a:p>
              <a:pPr>
                <a:lnSpc>
                  <a:spcPts val="4473"/>
                </a:lnSpc>
                <a:spcBef>
                  <a:spcPct val="0"/>
                </a:spcBef>
              </a:pPr>
              <a:r>
                <a:rPr lang="en-US" sz="3727">
                  <a:solidFill>
                    <a:srgbClr val="000000"/>
                  </a:solidFill>
                  <a:latin typeface="Fira Sans Medium"/>
                </a:rPr>
                <a:t>Admin Module (Login, Register) - Naveen Karthik B</a:t>
              </a:r>
            </a:p>
          </p:txBody>
        </p:sp>
        <p:sp>
          <p:nvSpPr>
            <p:cNvPr name="TextBox 13" id="13"/>
            <p:cNvSpPr txBox="true"/>
            <p:nvPr/>
          </p:nvSpPr>
          <p:spPr>
            <a:xfrm rot="0">
              <a:off x="0" y="1134411"/>
              <a:ext cx="1464346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Create admin account and to login to admin dashboard.</a:t>
              </a:r>
            </a:p>
          </p:txBody>
        </p:sp>
      </p:grpSp>
      <p:grpSp>
        <p:nvGrpSpPr>
          <p:cNvPr name="Group 14" id="14"/>
          <p:cNvGrpSpPr/>
          <p:nvPr/>
        </p:nvGrpSpPr>
        <p:grpSpPr>
          <a:xfrm rot="0">
            <a:off x="7150850" y="2952789"/>
            <a:ext cx="9025758" cy="1242494"/>
            <a:chOff x="0" y="0"/>
            <a:chExt cx="12034345" cy="1656659"/>
          </a:xfrm>
        </p:grpSpPr>
        <p:sp>
          <p:nvSpPr>
            <p:cNvPr name="TextBox 15" id="15"/>
            <p:cNvSpPr txBox="true"/>
            <p:nvPr/>
          </p:nvSpPr>
          <p:spPr>
            <a:xfrm rot="0">
              <a:off x="0" y="-9525"/>
              <a:ext cx="12034345" cy="799350"/>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User Module (Login, Register) - Nisha R</a:t>
              </a:r>
            </a:p>
          </p:txBody>
        </p:sp>
        <p:sp>
          <p:nvSpPr>
            <p:cNvPr name="TextBox 16" id="16"/>
            <p:cNvSpPr txBox="true"/>
            <p:nvPr/>
          </p:nvSpPr>
          <p:spPr>
            <a:xfrm rot="0">
              <a:off x="0" y="1174936"/>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Create User account and to login to user dahsboard.</a:t>
              </a:r>
            </a:p>
          </p:txBody>
        </p:sp>
      </p:grpSp>
      <p:grpSp>
        <p:nvGrpSpPr>
          <p:cNvPr name="Group 17" id="17"/>
          <p:cNvGrpSpPr/>
          <p:nvPr/>
        </p:nvGrpSpPr>
        <p:grpSpPr>
          <a:xfrm rot="0">
            <a:off x="7150850" y="4922704"/>
            <a:ext cx="9025758" cy="1834863"/>
            <a:chOff x="0" y="0"/>
            <a:chExt cx="12034345" cy="2446483"/>
          </a:xfrm>
        </p:grpSpPr>
        <p:sp>
          <p:nvSpPr>
            <p:cNvPr name="TextBox 18" id="18"/>
            <p:cNvSpPr txBox="true"/>
            <p:nvPr/>
          </p:nvSpPr>
          <p:spPr>
            <a:xfrm rot="0">
              <a:off x="0" y="-9525"/>
              <a:ext cx="12034345" cy="1589174"/>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Dashboard/Navbar Module &amp; Request (Admin) - MP Sriviji</a:t>
              </a:r>
            </a:p>
          </p:txBody>
        </p:sp>
        <p:sp>
          <p:nvSpPr>
            <p:cNvPr name="TextBox 19" id="19"/>
            <p:cNvSpPr txBox="true"/>
            <p:nvPr/>
          </p:nvSpPr>
          <p:spPr>
            <a:xfrm rot="0">
              <a:off x="0" y="1964760"/>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access other modules and to navigate between modules.</a:t>
              </a:r>
            </a:p>
          </p:txBody>
        </p:sp>
      </p:grpSp>
      <p:sp>
        <p:nvSpPr>
          <p:cNvPr name="AutoShape 20" id="20"/>
          <p:cNvSpPr/>
          <p:nvPr/>
        </p:nvSpPr>
        <p:spPr>
          <a:xfrm flipV="true">
            <a:off x="7150850" y="2584289"/>
            <a:ext cx="10982599" cy="0"/>
          </a:xfrm>
          <a:prstGeom prst="line">
            <a:avLst/>
          </a:prstGeom>
          <a:ln cap="flat" w="9525">
            <a:solidFill>
              <a:srgbClr val="000000"/>
            </a:solidFill>
            <a:prstDash val="solid"/>
            <a:headEnd type="none" len="sm" w="sm"/>
            <a:tailEnd type="none" len="sm" w="sm"/>
          </a:ln>
        </p:spPr>
      </p:sp>
      <p:sp>
        <p:nvSpPr>
          <p:cNvPr name="AutoShape 21" id="21"/>
          <p:cNvSpPr/>
          <p:nvPr/>
        </p:nvSpPr>
        <p:spPr>
          <a:xfrm flipV="true">
            <a:off x="7150850" y="4653562"/>
            <a:ext cx="10982599" cy="30809"/>
          </a:xfrm>
          <a:prstGeom prst="line">
            <a:avLst/>
          </a:prstGeom>
          <a:ln cap="flat" w="9525">
            <a:solidFill>
              <a:srgbClr val="000000"/>
            </a:solidFill>
            <a:prstDash val="solid"/>
            <a:headEnd type="none" len="sm" w="sm"/>
            <a:tailEnd type="none" len="sm" w="sm"/>
          </a:ln>
        </p:spPr>
      </p:sp>
      <p:grpSp>
        <p:nvGrpSpPr>
          <p:cNvPr name="Group 22" id="22"/>
          <p:cNvGrpSpPr/>
          <p:nvPr/>
        </p:nvGrpSpPr>
        <p:grpSpPr>
          <a:xfrm rot="0">
            <a:off x="7150850" y="7162587"/>
            <a:ext cx="9025758" cy="1834863"/>
            <a:chOff x="0" y="0"/>
            <a:chExt cx="12034345" cy="2446483"/>
          </a:xfrm>
        </p:grpSpPr>
        <p:sp>
          <p:nvSpPr>
            <p:cNvPr name="TextBox 23" id="23"/>
            <p:cNvSpPr txBox="true"/>
            <p:nvPr/>
          </p:nvSpPr>
          <p:spPr>
            <a:xfrm rot="0">
              <a:off x="0" y="-9525"/>
              <a:ext cx="12034345" cy="1589174"/>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Register New Housekeeper and Student - Mukilan Chakkarapani</a:t>
              </a:r>
            </a:p>
          </p:txBody>
        </p:sp>
        <p:sp>
          <p:nvSpPr>
            <p:cNvPr name="TextBox 24" id="24"/>
            <p:cNvSpPr txBox="true"/>
            <p:nvPr/>
          </p:nvSpPr>
          <p:spPr>
            <a:xfrm rot="0">
              <a:off x="0" y="1964760"/>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register new housekeeper and new student in admin side.</a:t>
              </a:r>
            </a:p>
          </p:txBody>
        </p:sp>
      </p:grpSp>
      <p:sp>
        <p:nvSpPr>
          <p:cNvPr name="AutoShape 25" id="25"/>
          <p:cNvSpPr/>
          <p:nvPr/>
        </p:nvSpPr>
        <p:spPr>
          <a:xfrm flipV="true">
            <a:off x="7150850" y="6937221"/>
            <a:ext cx="10982599" cy="30809"/>
          </a:xfrm>
          <a:prstGeom prst="line">
            <a:avLst/>
          </a:prstGeom>
          <a:ln cap="flat" w="9525">
            <a:solidFill>
              <a:srgbClr val="000000"/>
            </a:solidFill>
            <a:prstDash val="solid"/>
            <a:headEnd type="none" len="sm" w="sm"/>
            <a:tailEnd type="none" len="sm" w="sm"/>
          </a:ln>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MODULES</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7150850" y="1028700"/>
            <a:ext cx="10982599" cy="1212101"/>
            <a:chOff x="0" y="0"/>
            <a:chExt cx="14643465" cy="1616134"/>
          </a:xfrm>
        </p:grpSpPr>
        <p:sp>
          <p:nvSpPr>
            <p:cNvPr name="TextBox 12" id="12"/>
            <p:cNvSpPr txBox="true"/>
            <p:nvPr/>
          </p:nvSpPr>
          <p:spPr>
            <a:xfrm rot="0">
              <a:off x="0" y="-9525"/>
              <a:ext cx="14643465" cy="758825"/>
            </a:xfrm>
            <a:prstGeom prst="rect">
              <a:avLst/>
            </a:prstGeom>
          </p:spPr>
          <p:txBody>
            <a:bodyPr anchor="t" rtlCol="false" tIns="0" lIns="0" bIns="0" rIns="0">
              <a:spAutoFit/>
            </a:bodyPr>
            <a:lstStyle/>
            <a:p>
              <a:pPr>
                <a:lnSpc>
                  <a:spcPts val="4473"/>
                </a:lnSpc>
                <a:spcBef>
                  <a:spcPct val="0"/>
                </a:spcBef>
              </a:pPr>
              <a:r>
                <a:rPr lang="en-US" sz="3727">
                  <a:solidFill>
                    <a:srgbClr val="000000"/>
                  </a:solidFill>
                  <a:latin typeface="Fira Sans Medium"/>
                </a:rPr>
                <a:t>Feedback Module (User) - Nagajyothi</a:t>
              </a:r>
            </a:p>
          </p:txBody>
        </p:sp>
        <p:sp>
          <p:nvSpPr>
            <p:cNvPr name="TextBox 13" id="13"/>
            <p:cNvSpPr txBox="true"/>
            <p:nvPr/>
          </p:nvSpPr>
          <p:spPr>
            <a:xfrm rot="0">
              <a:off x="0" y="1134411"/>
              <a:ext cx="1464346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get feedback from the user side.</a:t>
              </a:r>
            </a:p>
          </p:txBody>
        </p:sp>
      </p:grpSp>
      <p:grpSp>
        <p:nvGrpSpPr>
          <p:cNvPr name="Group 14" id="14"/>
          <p:cNvGrpSpPr/>
          <p:nvPr/>
        </p:nvGrpSpPr>
        <p:grpSpPr>
          <a:xfrm rot="0">
            <a:off x="7150850" y="2952789"/>
            <a:ext cx="9025758" cy="1834863"/>
            <a:chOff x="0" y="0"/>
            <a:chExt cx="12034345" cy="2446483"/>
          </a:xfrm>
        </p:grpSpPr>
        <p:sp>
          <p:nvSpPr>
            <p:cNvPr name="TextBox 15" id="15"/>
            <p:cNvSpPr txBox="true"/>
            <p:nvPr/>
          </p:nvSpPr>
          <p:spPr>
            <a:xfrm rot="0">
              <a:off x="0" y="-9525"/>
              <a:ext cx="12034345" cy="1589174"/>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Request Module (Admin) &amp; Welcome page - Malladi Chathurya</a:t>
              </a:r>
            </a:p>
          </p:txBody>
        </p:sp>
        <p:sp>
          <p:nvSpPr>
            <p:cNvPr name="TextBox 16" id="16"/>
            <p:cNvSpPr txBox="true"/>
            <p:nvPr/>
          </p:nvSpPr>
          <p:spPr>
            <a:xfrm rot="0">
              <a:off x="0" y="1964760"/>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allot housekeeper to the appropriate requests.</a:t>
              </a:r>
            </a:p>
          </p:txBody>
        </p:sp>
      </p:grpSp>
      <p:grpSp>
        <p:nvGrpSpPr>
          <p:cNvPr name="Group 17" id="17"/>
          <p:cNvGrpSpPr/>
          <p:nvPr/>
        </p:nvGrpSpPr>
        <p:grpSpPr>
          <a:xfrm rot="0">
            <a:off x="7150850" y="5200650"/>
            <a:ext cx="9025758" cy="1242494"/>
            <a:chOff x="0" y="0"/>
            <a:chExt cx="12034345" cy="1656659"/>
          </a:xfrm>
        </p:grpSpPr>
        <p:sp>
          <p:nvSpPr>
            <p:cNvPr name="TextBox 18" id="18"/>
            <p:cNvSpPr txBox="true"/>
            <p:nvPr/>
          </p:nvSpPr>
          <p:spPr>
            <a:xfrm rot="0">
              <a:off x="0" y="-9525"/>
              <a:ext cx="12034345" cy="799350"/>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Feedback Module (Admin)</a:t>
              </a:r>
            </a:p>
          </p:txBody>
        </p:sp>
        <p:sp>
          <p:nvSpPr>
            <p:cNvPr name="TextBox 19" id="19"/>
            <p:cNvSpPr txBox="true"/>
            <p:nvPr/>
          </p:nvSpPr>
          <p:spPr>
            <a:xfrm rot="0">
              <a:off x="0" y="1174936"/>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access other modules and to navigate between modules.</a:t>
              </a:r>
            </a:p>
          </p:txBody>
        </p:sp>
      </p:grpSp>
      <p:sp>
        <p:nvSpPr>
          <p:cNvPr name="AutoShape 20" id="20"/>
          <p:cNvSpPr/>
          <p:nvPr/>
        </p:nvSpPr>
        <p:spPr>
          <a:xfrm flipV="true">
            <a:off x="7150850" y="2584289"/>
            <a:ext cx="10982599" cy="0"/>
          </a:xfrm>
          <a:prstGeom prst="line">
            <a:avLst/>
          </a:prstGeom>
          <a:ln cap="flat" w="9525">
            <a:solidFill>
              <a:srgbClr val="000000"/>
            </a:solidFill>
            <a:prstDash val="solid"/>
            <a:headEnd type="none" len="sm" w="sm"/>
            <a:tailEnd type="none" len="sm" w="sm"/>
          </a:ln>
        </p:spPr>
      </p:sp>
      <p:sp>
        <p:nvSpPr>
          <p:cNvPr name="AutoShape 21" id="21"/>
          <p:cNvSpPr/>
          <p:nvPr/>
        </p:nvSpPr>
        <p:spPr>
          <a:xfrm flipV="true">
            <a:off x="7150850" y="4989171"/>
            <a:ext cx="10982599" cy="30809"/>
          </a:xfrm>
          <a:prstGeom prst="line">
            <a:avLst/>
          </a:prstGeom>
          <a:ln cap="flat" w="9525">
            <a:solidFill>
              <a:srgbClr val="000000"/>
            </a:solidFill>
            <a:prstDash val="solid"/>
            <a:headEnd type="none" len="sm" w="sm"/>
            <a:tailEnd type="none" len="sm" w="sm"/>
          </a:ln>
        </p:spPr>
      </p:sp>
      <p:grpSp>
        <p:nvGrpSpPr>
          <p:cNvPr name="Group 22" id="22"/>
          <p:cNvGrpSpPr/>
          <p:nvPr/>
        </p:nvGrpSpPr>
        <p:grpSpPr>
          <a:xfrm rot="0">
            <a:off x="7150850" y="7162587"/>
            <a:ext cx="9025758" cy="1834863"/>
            <a:chOff x="0" y="0"/>
            <a:chExt cx="12034345" cy="2446483"/>
          </a:xfrm>
        </p:grpSpPr>
        <p:sp>
          <p:nvSpPr>
            <p:cNvPr name="TextBox 23" id="23"/>
            <p:cNvSpPr txBox="true"/>
            <p:nvPr/>
          </p:nvSpPr>
          <p:spPr>
            <a:xfrm rot="0">
              <a:off x="0" y="-9525"/>
              <a:ext cx="12034345" cy="1589174"/>
            </a:xfrm>
            <a:prstGeom prst="rect">
              <a:avLst/>
            </a:prstGeom>
          </p:spPr>
          <p:txBody>
            <a:bodyPr anchor="t" rtlCol="false" tIns="0" lIns="0" bIns="0" rIns="0">
              <a:spAutoFit/>
            </a:bodyPr>
            <a:lstStyle/>
            <a:p>
              <a:pPr>
                <a:lnSpc>
                  <a:spcPts val="4713"/>
                </a:lnSpc>
                <a:spcBef>
                  <a:spcPct val="0"/>
                </a:spcBef>
              </a:pPr>
              <a:r>
                <a:rPr lang="en-US" sz="3927">
                  <a:solidFill>
                    <a:srgbClr val="000000"/>
                  </a:solidFill>
                  <a:latin typeface="Fira Sans Medium"/>
                </a:rPr>
                <a:t>Update Module (Profile &amp; Password) - Madem Lakshmi Priyanka</a:t>
              </a:r>
            </a:p>
          </p:txBody>
        </p:sp>
        <p:sp>
          <p:nvSpPr>
            <p:cNvPr name="TextBox 24" id="24"/>
            <p:cNvSpPr txBox="true"/>
            <p:nvPr/>
          </p:nvSpPr>
          <p:spPr>
            <a:xfrm rot="0">
              <a:off x="0" y="1964760"/>
              <a:ext cx="12034345" cy="481723"/>
            </a:xfrm>
            <a:prstGeom prst="rect">
              <a:avLst/>
            </a:prstGeom>
          </p:spPr>
          <p:txBody>
            <a:bodyPr anchor="t" rtlCol="false" tIns="0" lIns="0" bIns="0" rIns="0">
              <a:spAutoFit/>
            </a:bodyPr>
            <a:lstStyle/>
            <a:p>
              <a:pPr>
                <a:lnSpc>
                  <a:spcPts val="3054"/>
                </a:lnSpc>
                <a:spcBef>
                  <a:spcPct val="0"/>
                </a:spcBef>
              </a:pPr>
              <a:r>
                <a:rPr lang="en-US" sz="2182">
                  <a:solidFill>
                    <a:srgbClr val="000000"/>
                  </a:solidFill>
                  <a:latin typeface="Fira Sans Bold"/>
                </a:rPr>
                <a:t>To update the existing details with newer one.</a:t>
              </a:r>
            </a:p>
          </p:txBody>
        </p:sp>
      </p:grpSp>
      <p:sp>
        <p:nvSpPr>
          <p:cNvPr name="AutoShape 25" id="25"/>
          <p:cNvSpPr/>
          <p:nvPr/>
        </p:nvSpPr>
        <p:spPr>
          <a:xfrm flipV="true">
            <a:off x="7150850" y="6717440"/>
            <a:ext cx="10982599" cy="30809"/>
          </a:xfrm>
          <a:prstGeom prst="line">
            <a:avLst/>
          </a:prstGeom>
          <a:ln cap="flat" w="9525">
            <a:solidFill>
              <a:srgbClr val="000000"/>
            </a:solidFill>
            <a:prstDash val="solid"/>
            <a:headEnd type="none" len="sm" w="sm"/>
            <a:tailEnd type="none" len="sm" w="sm"/>
          </a:ln>
        </p:spPr>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87572" y="4800165"/>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14041867" y="4168588"/>
            <a:ext cx="3364925" cy="55245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TESTING</a:t>
            </a:r>
          </a:p>
        </p:txBody>
      </p:sp>
      <p:grpSp>
        <p:nvGrpSpPr>
          <p:cNvPr name="Group 4" id="4"/>
          <p:cNvGrpSpPr/>
          <p:nvPr/>
        </p:nvGrpSpPr>
        <p:grpSpPr>
          <a:xfrm rot="0">
            <a:off x="650805" y="4635536"/>
            <a:ext cx="380203" cy="329258"/>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6" id="6"/>
          <p:cNvGrpSpPr/>
          <p:nvPr/>
        </p:nvGrpSpPr>
        <p:grpSpPr>
          <a:xfrm rot="0">
            <a:off x="4936258" y="4635536"/>
            <a:ext cx="380203" cy="329258"/>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8" id="8"/>
          <p:cNvGrpSpPr/>
          <p:nvPr/>
        </p:nvGrpSpPr>
        <p:grpSpPr>
          <a:xfrm rot="0">
            <a:off x="9224817" y="4654586"/>
            <a:ext cx="380203" cy="32925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0">
            <a:off x="13513375" y="4635536"/>
            <a:ext cx="380203" cy="329258"/>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0">
            <a:off x="16418111" y="2687862"/>
            <a:ext cx="2977778" cy="2578770"/>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13660090" y="-135282"/>
            <a:ext cx="4201515" cy="3638531"/>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6" id="16"/>
          <p:cNvGrpSpPr/>
          <p:nvPr/>
        </p:nvGrpSpPr>
        <p:grpSpPr>
          <a:xfrm rot="0">
            <a:off x="13243939" y="-956153"/>
            <a:ext cx="2481390" cy="2148895"/>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18" id="18"/>
          <p:cNvSpPr/>
          <p:nvPr/>
        </p:nvSpPr>
        <p:spPr>
          <a:xfrm flipH="false" flipV="false" rot="0">
            <a:off x="5464750" y="5415171"/>
            <a:ext cx="3372271" cy="1770442"/>
          </a:xfrm>
          <a:custGeom>
            <a:avLst/>
            <a:gdLst/>
            <a:ahLst/>
            <a:cxnLst/>
            <a:rect r="r" b="b" t="t" l="l"/>
            <a:pathLst>
              <a:path h="1770442" w="3372271">
                <a:moveTo>
                  <a:pt x="0" y="0"/>
                </a:moveTo>
                <a:lnTo>
                  <a:pt x="3372271" y="0"/>
                </a:lnTo>
                <a:lnTo>
                  <a:pt x="3372271" y="1770442"/>
                </a:lnTo>
                <a:lnTo>
                  <a:pt x="0" y="1770442"/>
                </a:lnTo>
                <a:lnTo>
                  <a:pt x="0" y="0"/>
                </a:lnTo>
                <a:close/>
              </a:path>
            </a:pathLst>
          </a:custGeom>
          <a:blipFill>
            <a:blip r:embed="rId2"/>
            <a:stretch>
              <a:fillRect l="0" t="0" r="0" b="0"/>
            </a:stretch>
          </a:blipFill>
        </p:spPr>
      </p:sp>
      <p:sp>
        <p:nvSpPr>
          <p:cNvPr name="Freeform 19" id="19"/>
          <p:cNvSpPr/>
          <p:nvPr/>
        </p:nvSpPr>
        <p:spPr>
          <a:xfrm flipH="false" flipV="false" rot="0">
            <a:off x="9977909" y="5228532"/>
            <a:ext cx="3140325" cy="1622367"/>
          </a:xfrm>
          <a:custGeom>
            <a:avLst/>
            <a:gdLst/>
            <a:ahLst/>
            <a:cxnLst/>
            <a:rect r="r" b="b" t="t" l="l"/>
            <a:pathLst>
              <a:path h="1622367" w="3140325">
                <a:moveTo>
                  <a:pt x="0" y="0"/>
                </a:moveTo>
                <a:lnTo>
                  <a:pt x="3140324" y="0"/>
                </a:lnTo>
                <a:lnTo>
                  <a:pt x="3140324" y="1622367"/>
                </a:lnTo>
                <a:lnTo>
                  <a:pt x="0" y="1622367"/>
                </a:lnTo>
                <a:lnTo>
                  <a:pt x="0" y="0"/>
                </a:lnTo>
                <a:close/>
              </a:path>
            </a:pathLst>
          </a:custGeom>
          <a:blipFill>
            <a:blip r:embed="rId3"/>
            <a:stretch>
              <a:fillRect l="0" t="0" r="0" b="0"/>
            </a:stretch>
          </a:blipFill>
        </p:spPr>
      </p:sp>
      <p:sp>
        <p:nvSpPr>
          <p:cNvPr name="Freeform 20" id="20"/>
          <p:cNvSpPr/>
          <p:nvPr/>
        </p:nvSpPr>
        <p:spPr>
          <a:xfrm flipH="false" flipV="false" rot="0">
            <a:off x="9660516" y="7269999"/>
            <a:ext cx="3775110" cy="1047826"/>
          </a:xfrm>
          <a:custGeom>
            <a:avLst/>
            <a:gdLst/>
            <a:ahLst/>
            <a:cxnLst/>
            <a:rect r="r" b="b" t="t" l="l"/>
            <a:pathLst>
              <a:path h="1047826" w="3775110">
                <a:moveTo>
                  <a:pt x="0" y="0"/>
                </a:moveTo>
                <a:lnTo>
                  <a:pt x="3775110" y="0"/>
                </a:lnTo>
                <a:lnTo>
                  <a:pt x="3775110" y="1047825"/>
                </a:lnTo>
                <a:lnTo>
                  <a:pt x="0" y="1047825"/>
                </a:lnTo>
                <a:lnTo>
                  <a:pt x="0" y="0"/>
                </a:lnTo>
                <a:close/>
              </a:path>
            </a:pathLst>
          </a:custGeom>
          <a:blipFill>
            <a:blip r:embed="rId4"/>
            <a:stretch>
              <a:fillRect l="0" t="0" r="0" b="0"/>
            </a:stretch>
          </a:blipFill>
        </p:spPr>
      </p:sp>
      <p:sp>
        <p:nvSpPr>
          <p:cNvPr name="Freeform 21" id="21"/>
          <p:cNvSpPr/>
          <p:nvPr/>
        </p:nvSpPr>
        <p:spPr>
          <a:xfrm flipH="false" flipV="false" rot="0">
            <a:off x="14067327" y="5822966"/>
            <a:ext cx="3387039" cy="1027933"/>
          </a:xfrm>
          <a:custGeom>
            <a:avLst/>
            <a:gdLst/>
            <a:ahLst/>
            <a:cxnLst/>
            <a:rect r="r" b="b" t="t" l="l"/>
            <a:pathLst>
              <a:path h="1027933" w="3387039">
                <a:moveTo>
                  <a:pt x="0" y="0"/>
                </a:moveTo>
                <a:lnTo>
                  <a:pt x="3387040" y="0"/>
                </a:lnTo>
                <a:lnTo>
                  <a:pt x="3387040" y="1027933"/>
                </a:lnTo>
                <a:lnTo>
                  <a:pt x="0" y="1027933"/>
                </a:lnTo>
                <a:lnTo>
                  <a:pt x="0" y="0"/>
                </a:lnTo>
                <a:close/>
              </a:path>
            </a:pathLst>
          </a:custGeom>
          <a:blipFill>
            <a:blip r:embed="rId5"/>
            <a:stretch>
              <a:fillRect l="0" t="0" r="0" b="0"/>
            </a:stretch>
          </a:blipFill>
        </p:spPr>
      </p:sp>
      <p:sp>
        <p:nvSpPr>
          <p:cNvPr name="Freeform 22" id="22"/>
          <p:cNvSpPr/>
          <p:nvPr/>
        </p:nvSpPr>
        <p:spPr>
          <a:xfrm flipH="false" flipV="false" rot="0">
            <a:off x="1028700" y="5798657"/>
            <a:ext cx="3870314" cy="1052242"/>
          </a:xfrm>
          <a:custGeom>
            <a:avLst/>
            <a:gdLst/>
            <a:ahLst/>
            <a:cxnLst/>
            <a:rect r="r" b="b" t="t" l="l"/>
            <a:pathLst>
              <a:path h="1052242" w="3870314">
                <a:moveTo>
                  <a:pt x="0" y="0"/>
                </a:moveTo>
                <a:lnTo>
                  <a:pt x="3870314" y="0"/>
                </a:lnTo>
                <a:lnTo>
                  <a:pt x="3870314" y="1052242"/>
                </a:lnTo>
                <a:lnTo>
                  <a:pt x="0" y="1052242"/>
                </a:lnTo>
                <a:lnTo>
                  <a:pt x="0" y="0"/>
                </a:lnTo>
                <a:close/>
              </a:path>
            </a:pathLst>
          </a:custGeom>
          <a:blipFill>
            <a:blip r:embed="rId6"/>
            <a:stretch>
              <a:fillRect l="0" t="0" r="0" b="0"/>
            </a:stretch>
          </a:blipFill>
        </p:spPr>
      </p:sp>
      <p:sp>
        <p:nvSpPr>
          <p:cNvPr name="TextBox 23" id="23"/>
          <p:cNvSpPr txBox="true"/>
          <p:nvPr/>
        </p:nvSpPr>
        <p:spPr>
          <a:xfrm rot="0">
            <a:off x="1176192" y="4168811"/>
            <a:ext cx="3364925" cy="55245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FRONTEND</a:t>
            </a:r>
          </a:p>
        </p:txBody>
      </p:sp>
      <p:sp>
        <p:nvSpPr>
          <p:cNvPr name="TextBox 24" id="24"/>
          <p:cNvSpPr txBox="true"/>
          <p:nvPr/>
        </p:nvSpPr>
        <p:spPr>
          <a:xfrm rot="0">
            <a:off x="5464750" y="4168588"/>
            <a:ext cx="3364925" cy="55245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SERVER - SIDE</a:t>
            </a:r>
          </a:p>
        </p:txBody>
      </p:sp>
      <p:sp>
        <p:nvSpPr>
          <p:cNvPr name="TextBox 25" id="25"/>
          <p:cNvSpPr txBox="true"/>
          <p:nvPr/>
        </p:nvSpPr>
        <p:spPr>
          <a:xfrm rot="0">
            <a:off x="9753309" y="4168588"/>
            <a:ext cx="3364925" cy="55245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BACKEND</a:t>
            </a:r>
          </a:p>
        </p:txBody>
      </p:sp>
      <p:sp>
        <p:nvSpPr>
          <p:cNvPr name="TextBox 26" id="26"/>
          <p:cNvSpPr txBox="true"/>
          <p:nvPr/>
        </p:nvSpPr>
        <p:spPr>
          <a:xfrm rot="0">
            <a:off x="1028700" y="1028700"/>
            <a:ext cx="10259579"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TECHNOLOGIES USED</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DAF3JNiitfQ</dc:identifier>
  <dcterms:modified xsi:type="dcterms:W3CDTF">2011-08-01T06:04:30Z</dcterms:modified>
  <cp:revision>1</cp:revision>
  <dc:title>232 JAVA SL - GROUP 4 PRESENTATION</dc:title>
</cp:coreProperties>
</file>